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notesSlides/notesSlide11.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notesSlides/notesSlide12.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256" r:id="rId2"/>
    <p:sldId id="265" r:id="rId3"/>
    <p:sldId id="266" r:id="rId4"/>
    <p:sldId id="271" r:id="rId5"/>
    <p:sldId id="264" r:id="rId6"/>
    <p:sldId id="263" r:id="rId7"/>
    <p:sldId id="272" r:id="rId8"/>
    <p:sldId id="302" r:id="rId9"/>
    <p:sldId id="267" r:id="rId10"/>
    <p:sldId id="268" r:id="rId11"/>
    <p:sldId id="269" r:id="rId12"/>
    <p:sldId id="270" r:id="rId13"/>
    <p:sldId id="273" r:id="rId14"/>
    <p:sldId id="257" r:id="rId15"/>
    <p:sldId id="258" r:id="rId16"/>
    <p:sldId id="259" r:id="rId17"/>
    <p:sldId id="322" r:id="rId18"/>
    <p:sldId id="274" r:id="rId19"/>
    <p:sldId id="275" r:id="rId20"/>
    <p:sldId id="276" r:id="rId21"/>
    <p:sldId id="277" r:id="rId22"/>
    <p:sldId id="278" r:id="rId23"/>
    <p:sldId id="279" r:id="rId24"/>
    <p:sldId id="280" r:id="rId25"/>
    <p:sldId id="321" r:id="rId26"/>
    <p:sldId id="283" r:id="rId27"/>
    <p:sldId id="284" r:id="rId28"/>
    <p:sldId id="285" r:id="rId29"/>
    <p:sldId id="286" r:id="rId30"/>
    <p:sldId id="315" r:id="rId31"/>
    <p:sldId id="317" r:id="rId32"/>
    <p:sldId id="318" r:id="rId33"/>
    <p:sldId id="316" r:id="rId34"/>
    <p:sldId id="319" r:id="rId35"/>
    <p:sldId id="320" r:id="rId36"/>
    <p:sldId id="313" r:id="rId37"/>
    <p:sldId id="314" r:id="rId38"/>
    <p:sldId id="295" r:id="rId39"/>
    <p:sldId id="282" r:id="rId40"/>
    <p:sldId id="298" r:id="rId41"/>
    <p:sldId id="299" r:id="rId42"/>
    <p:sldId id="294" r:id="rId43"/>
    <p:sldId id="296" r:id="rId44"/>
    <p:sldId id="297" r:id="rId45"/>
    <p:sldId id="300" r:id="rId46"/>
    <p:sldId id="301" r:id="rId47"/>
    <p:sldId id="305" r:id="rId48"/>
    <p:sldId id="304" r:id="rId49"/>
    <p:sldId id="303"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06" autoAdjust="0"/>
  </p:normalViewPr>
  <p:slideViewPr>
    <p:cSldViewPr>
      <p:cViewPr varScale="1">
        <p:scale>
          <a:sx n="67" d="100"/>
          <a:sy n="67" d="100"/>
        </p:scale>
        <p:origin x="-533"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demo\Weighted%20demographics-1109.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for%20Liz%20prez\results%20summary.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for%20Liz%20prez\results%20summary.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for%20Liz%20prez\results%20summary.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for%20Liz%20prez\results%20summary.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alcohol%20&amp;%20cigarett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prevention%20priority\results%20by%20prevention%20priority.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Rx%20Drug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Rx%20Drug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Rx%20Drug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Rx%20Drug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demo\Weighted%20demographics-1109.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Rx%20Drug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mental%20health\Weighted%20Mental%20Health.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mental%20health\Weighted%20Mental%20Healt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mental%20health\Weighted%20Mental%20Health.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mental%20health\Weighted%20Mental%20Health.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mental%20health\Weighted%20Mental%20Health.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alcohol%20&amp;%20cigarette.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alcohol%20&amp;%20cigarette.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demo\Weighted%20demographics-1109.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demo\Weighted%20demographics-110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demo\Weighted%20demographics-110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prevention%20priority\results%20by%20prevention%20priorit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Weighted%20alcohol%20&amp;%20cigarett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for%20Liz%20prez\results%20summar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nc-fs1\share\Share%20-S%20Drive\New%20Mexico%20Evaluation\Needs%20Assessment%20Measurement%20Tools\SPF%20SIG%20Community%20Survey\2014%20NM%20Community%20Survey\Data%20analysis\output\estimates%20with%20weights\for%20Liz%20prez\results%20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Sheet1!$B$69</c:f>
              <c:strCache>
                <c:ptCount val="1"/>
                <c:pt idx="0">
                  <c:v>Unweighted Sample %</c:v>
                </c:pt>
              </c:strCache>
            </c:strRef>
          </c:tx>
          <c:spPr>
            <a:solidFill>
              <a:schemeClr val="bg2">
                <a:lumMod val="20000"/>
                <a:lumOff val="80000"/>
              </a:schemeClr>
            </a:solidFill>
          </c:spPr>
          <c:invertIfNegative val="0"/>
          <c:cat>
            <c:strRef>
              <c:f>Sheet1!$A$70:$A$71</c:f>
              <c:strCache>
                <c:ptCount val="2"/>
                <c:pt idx="0">
                  <c:v>Male (n=2625)</c:v>
                </c:pt>
                <c:pt idx="1">
                  <c:v>Female (n=4012)</c:v>
                </c:pt>
              </c:strCache>
            </c:strRef>
          </c:cat>
          <c:val>
            <c:numRef>
              <c:f>Sheet1!$B$70:$B$71</c:f>
              <c:numCache>
                <c:formatCode>General</c:formatCode>
                <c:ptCount val="2"/>
                <c:pt idx="0">
                  <c:v>39.6</c:v>
                </c:pt>
                <c:pt idx="1">
                  <c:v>60.4</c:v>
                </c:pt>
              </c:numCache>
            </c:numRef>
          </c:val>
        </c:ser>
        <c:ser>
          <c:idx val="1"/>
          <c:order val="1"/>
          <c:tx>
            <c:strRef>
              <c:f>Sheet1!$C$69</c:f>
              <c:strCache>
                <c:ptCount val="1"/>
                <c:pt idx="0">
                  <c:v>Weighted Sample %</c:v>
                </c:pt>
              </c:strCache>
            </c:strRef>
          </c:tx>
          <c:spPr>
            <a:solidFill>
              <a:schemeClr val="accent6">
                <a:lumMod val="60000"/>
                <a:lumOff val="40000"/>
              </a:schemeClr>
            </a:solidFill>
          </c:spPr>
          <c:invertIfNegative val="0"/>
          <c:cat>
            <c:strRef>
              <c:f>Sheet1!$A$70:$A$71</c:f>
              <c:strCache>
                <c:ptCount val="2"/>
                <c:pt idx="0">
                  <c:v>Male (n=2625)</c:v>
                </c:pt>
                <c:pt idx="1">
                  <c:v>Female (n=4012)</c:v>
                </c:pt>
              </c:strCache>
            </c:strRef>
          </c:cat>
          <c:val>
            <c:numRef>
              <c:f>Sheet1!$C$70:$C$71</c:f>
              <c:numCache>
                <c:formatCode>General</c:formatCode>
                <c:ptCount val="2"/>
                <c:pt idx="0">
                  <c:v>49.1</c:v>
                </c:pt>
                <c:pt idx="1">
                  <c:v>50.9</c:v>
                </c:pt>
              </c:numCache>
            </c:numRef>
          </c:val>
        </c:ser>
        <c:ser>
          <c:idx val="2"/>
          <c:order val="2"/>
          <c:tx>
            <c:strRef>
              <c:f>Sheet1!$D$69</c:f>
              <c:strCache>
                <c:ptCount val="1"/>
                <c:pt idx="0">
                  <c:v>NM Census %</c:v>
                </c:pt>
              </c:strCache>
            </c:strRef>
          </c:tx>
          <c:spPr>
            <a:solidFill>
              <a:schemeClr val="accent2">
                <a:lumMod val="75000"/>
              </a:schemeClr>
            </a:solidFill>
          </c:spPr>
          <c:invertIfNegative val="0"/>
          <c:cat>
            <c:strRef>
              <c:f>Sheet1!$A$70:$A$71</c:f>
              <c:strCache>
                <c:ptCount val="2"/>
                <c:pt idx="0">
                  <c:v>Male (n=2625)</c:v>
                </c:pt>
                <c:pt idx="1">
                  <c:v>Female (n=4012)</c:v>
                </c:pt>
              </c:strCache>
            </c:strRef>
          </c:cat>
          <c:val>
            <c:numRef>
              <c:f>Sheet1!$D$70:$D$71</c:f>
              <c:numCache>
                <c:formatCode>General</c:formatCode>
                <c:ptCount val="2"/>
                <c:pt idx="0">
                  <c:v>49.6</c:v>
                </c:pt>
                <c:pt idx="1">
                  <c:v>50.4</c:v>
                </c:pt>
              </c:numCache>
            </c:numRef>
          </c:val>
        </c:ser>
        <c:dLbls>
          <c:dLblPos val="outEnd"/>
          <c:showLegendKey val="0"/>
          <c:showVal val="1"/>
          <c:showCatName val="0"/>
          <c:showSerName val="0"/>
          <c:showPercent val="0"/>
          <c:showBubbleSize val="0"/>
        </c:dLbls>
        <c:gapWidth val="150"/>
        <c:axId val="69397504"/>
        <c:axId val="69534464"/>
      </c:barChart>
      <c:catAx>
        <c:axId val="69397504"/>
        <c:scaling>
          <c:orientation val="minMax"/>
        </c:scaling>
        <c:delete val="0"/>
        <c:axPos val="b"/>
        <c:majorTickMark val="out"/>
        <c:minorTickMark val="none"/>
        <c:tickLblPos val="nextTo"/>
        <c:crossAx val="69534464"/>
        <c:crosses val="autoZero"/>
        <c:auto val="1"/>
        <c:lblAlgn val="ctr"/>
        <c:lblOffset val="100"/>
        <c:noMultiLvlLbl val="0"/>
      </c:catAx>
      <c:valAx>
        <c:axId val="69534464"/>
        <c:scaling>
          <c:orientation val="minMax"/>
        </c:scaling>
        <c:delete val="0"/>
        <c:axPos val="l"/>
        <c:majorGridlines/>
        <c:title>
          <c:tx>
            <c:rich>
              <a:bodyPr rot="-5400000" vert="horz"/>
              <a:lstStyle/>
              <a:p>
                <a:pPr>
                  <a:defRPr/>
                </a:pPr>
                <a:r>
                  <a:rPr lang="en-US"/>
                  <a:t>Percent</a:t>
                </a:r>
              </a:p>
            </c:rich>
          </c:tx>
          <c:layout/>
          <c:overlay val="0"/>
        </c:title>
        <c:numFmt formatCode="General" sourceLinked="1"/>
        <c:majorTickMark val="out"/>
        <c:minorTickMark val="none"/>
        <c:tickLblPos val="nextTo"/>
        <c:crossAx val="6939750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6">
                <a:lumMod val="60000"/>
                <a:lumOff val="40000"/>
              </a:schemeClr>
            </a:solidFill>
          </c:spPr>
          <c:invertIfNegative val="0"/>
          <c:cat>
            <c:strRef>
              <c:f>binge!$B$3:$B$24</c:f>
              <c:strCache>
                <c:ptCount val="22"/>
                <c:pt idx="0">
                  <c:v>SIERRA</c:v>
                </c:pt>
                <c:pt idx="1">
                  <c:v>CATRON</c:v>
                </c:pt>
                <c:pt idx="2">
                  <c:v>VALENCIA</c:v>
                </c:pt>
                <c:pt idx="3">
                  <c:v>SANDOVAL</c:v>
                </c:pt>
                <c:pt idx="4">
                  <c:v>SANTA FE</c:v>
                </c:pt>
                <c:pt idx="5">
                  <c:v>SOCORRO</c:v>
                </c:pt>
                <c:pt idx="6">
                  <c:v>LUNA</c:v>
                </c:pt>
                <c:pt idx="7">
                  <c:v>SAN JUAN</c:v>
                </c:pt>
                <c:pt idx="8">
                  <c:v>TORRANCE</c:v>
                </c:pt>
                <c:pt idx="9">
                  <c:v>CIBOLA</c:v>
                </c:pt>
                <c:pt idx="10">
                  <c:v>HIDALGO</c:v>
                </c:pt>
                <c:pt idx="11">
                  <c:v>MCKINLEY</c:v>
                </c:pt>
                <c:pt idx="12">
                  <c:v>TAOS</c:v>
                </c:pt>
                <c:pt idx="13">
                  <c:v>DONA ANA</c:v>
                </c:pt>
                <c:pt idx="14">
                  <c:v>RIO ARRIBA</c:v>
                </c:pt>
                <c:pt idx="15">
                  <c:v>LEA</c:v>
                </c:pt>
                <c:pt idx="16">
                  <c:v>BERNALILLO</c:v>
                </c:pt>
                <c:pt idx="17">
                  <c:v>CHAVES</c:v>
                </c:pt>
                <c:pt idx="18">
                  <c:v>SAN MIGUEL</c:v>
                </c:pt>
                <c:pt idx="19">
                  <c:v>GRANT</c:v>
                </c:pt>
                <c:pt idx="20">
                  <c:v>EDDY</c:v>
                </c:pt>
                <c:pt idx="21">
                  <c:v>COLFAX</c:v>
                </c:pt>
              </c:strCache>
            </c:strRef>
          </c:cat>
          <c:val>
            <c:numRef>
              <c:f>binge!$C$3:$C$24</c:f>
              <c:numCache>
                <c:formatCode>0.0</c:formatCode>
                <c:ptCount val="22"/>
                <c:pt idx="0">
                  <c:v>9.64</c:v>
                </c:pt>
                <c:pt idx="1">
                  <c:v>10.49</c:v>
                </c:pt>
                <c:pt idx="2">
                  <c:v>14.94</c:v>
                </c:pt>
                <c:pt idx="3">
                  <c:v>17</c:v>
                </c:pt>
                <c:pt idx="4">
                  <c:v>17.100000000000001</c:v>
                </c:pt>
                <c:pt idx="5">
                  <c:v>17.13</c:v>
                </c:pt>
                <c:pt idx="6">
                  <c:v>17.72</c:v>
                </c:pt>
                <c:pt idx="7">
                  <c:v>17.75</c:v>
                </c:pt>
                <c:pt idx="8">
                  <c:v>17.86</c:v>
                </c:pt>
                <c:pt idx="9">
                  <c:v>18.22</c:v>
                </c:pt>
                <c:pt idx="10">
                  <c:v>20.75</c:v>
                </c:pt>
                <c:pt idx="11">
                  <c:v>21.31</c:v>
                </c:pt>
                <c:pt idx="12">
                  <c:v>21.39</c:v>
                </c:pt>
                <c:pt idx="13">
                  <c:v>21.76</c:v>
                </c:pt>
                <c:pt idx="14">
                  <c:v>22.36</c:v>
                </c:pt>
                <c:pt idx="15">
                  <c:v>23.36</c:v>
                </c:pt>
                <c:pt idx="16">
                  <c:v>23.41</c:v>
                </c:pt>
                <c:pt idx="17">
                  <c:v>23.85</c:v>
                </c:pt>
                <c:pt idx="18">
                  <c:v>27.06</c:v>
                </c:pt>
                <c:pt idx="19">
                  <c:v>28.09</c:v>
                </c:pt>
                <c:pt idx="20">
                  <c:v>28.26</c:v>
                </c:pt>
                <c:pt idx="21">
                  <c:v>31.62</c:v>
                </c:pt>
              </c:numCache>
            </c:numRef>
          </c:val>
        </c:ser>
        <c:dLbls>
          <c:dLblPos val="outEnd"/>
          <c:showLegendKey val="0"/>
          <c:showVal val="1"/>
          <c:showCatName val="0"/>
          <c:showSerName val="0"/>
          <c:showPercent val="0"/>
          <c:showBubbleSize val="0"/>
        </c:dLbls>
        <c:gapWidth val="150"/>
        <c:axId val="72043904"/>
        <c:axId val="72062080"/>
      </c:barChart>
      <c:catAx>
        <c:axId val="72043904"/>
        <c:scaling>
          <c:orientation val="minMax"/>
        </c:scaling>
        <c:delete val="0"/>
        <c:axPos val="l"/>
        <c:majorTickMark val="out"/>
        <c:minorTickMark val="none"/>
        <c:tickLblPos val="nextTo"/>
        <c:crossAx val="72062080"/>
        <c:crosses val="autoZero"/>
        <c:auto val="1"/>
        <c:lblAlgn val="ctr"/>
        <c:lblOffset val="100"/>
        <c:noMultiLvlLbl val="0"/>
      </c:catAx>
      <c:valAx>
        <c:axId val="72062080"/>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crossAx val="72043904"/>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dLbls>
          <c:dLblPos val="outEnd"/>
          <c:showLegendKey val="0"/>
          <c:showVal val="1"/>
          <c:showCatName val="0"/>
          <c:showSerName val="0"/>
          <c:showPercent val="0"/>
          <c:showBubbleSize val="0"/>
        </c:dLbls>
        <c:gapWidth val="150"/>
        <c:axId val="73942912"/>
        <c:axId val="73944448"/>
      </c:barChart>
      <c:catAx>
        <c:axId val="73942912"/>
        <c:scaling>
          <c:orientation val="minMax"/>
        </c:scaling>
        <c:delete val="0"/>
        <c:axPos val="l"/>
        <c:majorTickMark val="out"/>
        <c:minorTickMark val="none"/>
        <c:tickLblPos val="nextTo"/>
        <c:crossAx val="73944448"/>
        <c:crosses val="autoZero"/>
        <c:auto val="1"/>
        <c:lblAlgn val="ctr"/>
        <c:lblOffset val="100"/>
        <c:noMultiLvlLbl val="0"/>
      </c:catAx>
      <c:valAx>
        <c:axId val="73944448"/>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crossAx val="7394291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6">
                <a:lumMod val="60000"/>
                <a:lumOff val="40000"/>
              </a:schemeClr>
            </a:solidFill>
          </c:spPr>
          <c:invertIfNegative val="0"/>
          <c:cat>
            <c:strRef>
              <c:f>'dd30'!$B$3:$B$24</c:f>
              <c:strCache>
                <c:ptCount val="22"/>
                <c:pt idx="0">
                  <c:v>TORRANCE</c:v>
                </c:pt>
                <c:pt idx="1">
                  <c:v>SIERRA</c:v>
                </c:pt>
                <c:pt idx="2">
                  <c:v>CATRON</c:v>
                </c:pt>
                <c:pt idx="3">
                  <c:v>SANTA FE</c:v>
                </c:pt>
                <c:pt idx="4">
                  <c:v>SAN JUAN</c:v>
                </c:pt>
                <c:pt idx="5">
                  <c:v>EDDY</c:v>
                </c:pt>
                <c:pt idx="6">
                  <c:v>RIO ARRIBA</c:v>
                </c:pt>
                <c:pt idx="7">
                  <c:v>VALENCIA</c:v>
                </c:pt>
                <c:pt idx="8">
                  <c:v>LUNA</c:v>
                </c:pt>
                <c:pt idx="9">
                  <c:v>SAN MIGUEL</c:v>
                </c:pt>
                <c:pt idx="10">
                  <c:v>SANDOVAL</c:v>
                </c:pt>
                <c:pt idx="11">
                  <c:v>BERNALILLO</c:v>
                </c:pt>
                <c:pt idx="12">
                  <c:v>DONA ANA</c:v>
                </c:pt>
                <c:pt idx="13">
                  <c:v>SOCORRO</c:v>
                </c:pt>
                <c:pt idx="14">
                  <c:v>MCKINLEY</c:v>
                </c:pt>
                <c:pt idx="15">
                  <c:v>HIDALGO</c:v>
                </c:pt>
                <c:pt idx="16">
                  <c:v>GRANT</c:v>
                </c:pt>
                <c:pt idx="17">
                  <c:v>LEA</c:v>
                </c:pt>
                <c:pt idx="18">
                  <c:v>COLFAX</c:v>
                </c:pt>
                <c:pt idx="19">
                  <c:v>CIBOLA</c:v>
                </c:pt>
                <c:pt idx="20">
                  <c:v>CHAVES</c:v>
                </c:pt>
                <c:pt idx="21">
                  <c:v>TAOS</c:v>
                </c:pt>
              </c:strCache>
            </c:strRef>
          </c:cat>
          <c:val>
            <c:numRef>
              <c:f>'dd30'!$C$3:$C$24</c:f>
              <c:numCache>
                <c:formatCode>0.0</c:formatCode>
                <c:ptCount val="22"/>
                <c:pt idx="0">
                  <c:v>0.7</c:v>
                </c:pt>
                <c:pt idx="1">
                  <c:v>2</c:v>
                </c:pt>
                <c:pt idx="2">
                  <c:v>2.95</c:v>
                </c:pt>
                <c:pt idx="3">
                  <c:v>3.03</c:v>
                </c:pt>
                <c:pt idx="4">
                  <c:v>3.36</c:v>
                </c:pt>
                <c:pt idx="5">
                  <c:v>3.62</c:v>
                </c:pt>
                <c:pt idx="6">
                  <c:v>3.8</c:v>
                </c:pt>
                <c:pt idx="7">
                  <c:v>4.2</c:v>
                </c:pt>
                <c:pt idx="8">
                  <c:v>4.38</c:v>
                </c:pt>
                <c:pt idx="9">
                  <c:v>4.66</c:v>
                </c:pt>
                <c:pt idx="10">
                  <c:v>4.7699999999999996</c:v>
                </c:pt>
                <c:pt idx="11">
                  <c:v>5.15</c:v>
                </c:pt>
                <c:pt idx="12">
                  <c:v>5.43</c:v>
                </c:pt>
                <c:pt idx="13">
                  <c:v>5.51</c:v>
                </c:pt>
                <c:pt idx="14">
                  <c:v>5.88</c:v>
                </c:pt>
                <c:pt idx="15">
                  <c:v>6.06</c:v>
                </c:pt>
                <c:pt idx="16">
                  <c:v>6.77</c:v>
                </c:pt>
                <c:pt idx="17">
                  <c:v>7.04</c:v>
                </c:pt>
                <c:pt idx="18">
                  <c:v>7.57</c:v>
                </c:pt>
                <c:pt idx="19">
                  <c:v>7.59</c:v>
                </c:pt>
                <c:pt idx="20">
                  <c:v>7.75</c:v>
                </c:pt>
                <c:pt idx="21">
                  <c:v>9.14</c:v>
                </c:pt>
              </c:numCache>
            </c:numRef>
          </c:val>
        </c:ser>
        <c:dLbls>
          <c:dLblPos val="outEnd"/>
          <c:showLegendKey val="0"/>
          <c:showVal val="1"/>
          <c:showCatName val="0"/>
          <c:showSerName val="0"/>
          <c:showPercent val="0"/>
          <c:showBubbleSize val="0"/>
        </c:dLbls>
        <c:gapWidth val="150"/>
        <c:axId val="73974144"/>
        <c:axId val="73975680"/>
      </c:barChart>
      <c:catAx>
        <c:axId val="73974144"/>
        <c:scaling>
          <c:orientation val="minMax"/>
        </c:scaling>
        <c:delete val="0"/>
        <c:axPos val="l"/>
        <c:majorTickMark val="out"/>
        <c:minorTickMark val="none"/>
        <c:tickLblPos val="nextTo"/>
        <c:crossAx val="73975680"/>
        <c:crosses val="autoZero"/>
        <c:auto val="1"/>
        <c:lblAlgn val="ctr"/>
        <c:lblOffset val="100"/>
        <c:noMultiLvlLbl val="0"/>
      </c:catAx>
      <c:valAx>
        <c:axId val="73975680"/>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crossAx val="73974144"/>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accent6">
                <a:lumMod val="60000"/>
                <a:lumOff val="40000"/>
              </a:schemeClr>
            </a:solidFill>
          </c:spPr>
          <c:invertIfNegative val="0"/>
          <c:cat>
            <c:strRef>
              <c:f>'binge drinking_driving'!$B$3:$B$24</c:f>
              <c:strCache>
                <c:ptCount val="22"/>
                <c:pt idx="0">
                  <c:v>TORRANCE</c:v>
                </c:pt>
                <c:pt idx="1">
                  <c:v>SIERRA</c:v>
                </c:pt>
                <c:pt idx="2">
                  <c:v>LUNA</c:v>
                </c:pt>
                <c:pt idx="3">
                  <c:v>SAN JUAN</c:v>
                </c:pt>
                <c:pt idx="4">
                  <c:v>SOCORRO</c:v>
                </c:pt>
                <c:pt idx="5">
                  <c:v>SANDOVAL</c:v>
                </c:pt>
                <c:pt idx="6">
                  <c:v>RIO ARRIBA</c:v>
                </c:pt>
                <c:pt idx="7">
                  <c:v>SANTA FE</c:v>
                </c:pt>
                <c:pt idx="8">
                  <c:v>BERNALILLO</c:v>
                </c:pt>
                <c:pt idx="9">
                  <c:v>SAN MIGUEL</c:v>
                </c:pt>
                <c:pt idx="10">
                  <c:v>VALENCIA</c:v>
                </c:pt>
                <c:pt idx="11">
                  <c:v>EDDY</c:v>
                </c:pt>
                <c:pt idx="12">
                  <c:v>CATRON</c:v>
                </c:pt>
                <c:pt idx="13">
                  <c:v>HIDALGO</c:v>
                </c:pt>
                <c:pt idx="14">
                  <c:v>MCKINLEY</c:v>
                </c:pt>
                <c:pt idx="15">
                  <c:v>DONA ANA</c:v>
                </c:pt>
                <c:pt idx="16">
                  <c:v>CHAVES</c:v>
                </c:pt>
                <c:pt idx="17">
                  <c:v>GRANT</c:v>
                </c:pt>
                <c:pt idx="18">
                  <c:v>COLFAX</c:v>
                </c:pt>
                <c:pt idx="19">
                  <c:v>TAOS</c:v>
                </c:pt>
                <c:pt idx="20">
                  <c:v>CIBOLA</c:v>
                </c:pt>
                <c:pt idx="21">
                  <c:v>LEA</c:v>
                </c:pt>
              </c:strCache>
            </c:strRef>
          </c:cat>
          <c:val>
            <c:numRef>
              <c:f>'binge drinking_driving'!$C$3:$C$24</c:f>
              <c:numCache>
                <c:formatCode>0.0</c:formatCode>
                <c:ptCount val="22"/>
                <c:pt idx="0">
                  <c:v>0</c:v>
                </c:pt>
                <c:pt idx="1">
                  <c:v>0.99</c:v>
                </c:pt>
                <c:pt idx="2">
                  <c:v>1.88</c:v>
                </c:pt>
                <c:pt idx="3">
                  <c:v>1.92</c:v>
                </c:pt>
                <c:pt idx="4">
                  <c:v>2.37</c:v>
                </c:pt>
                <c:pt idx="5">
                  <c:v>2.48</c:v>
                </c:pt>
                <c:pt idx="6">
                  <c:v>2.5</c:v>
                </c:pt>
                <c:pt idx="7">
                  <c:v>2.59</c:v>
                </c:pt>
                <c:pt idx="8">
                  <c:v>2.66</c:v>
                </c:pt>
                <c:pt idx="9">
                  <c:v>2.92</c:v>
                </c:pt>
                <c:pt idx="10">
                  <c:v>3.05</c:v>
                </c:pt>
                <c:pt idx="11">
                  <c:v>3.62</c:v>
                </c:pt>
                <c:pt idx="12">
                  <c:v>3.63</c:v>
                </c:pt>
                <c:pt idx="13">
                  <c:v>3.72</c:v>
                </c:pt>
                <c:pt idx="14">
                  <c:v>3.88</c:v>
                </c:pt>
                <c:pt idx="15">
                  <c:v>4.59</c:v>
                </c:pt>
                <c:pt idx="16">
                  <c:v>4.62</c:v>
                </c:pt>
                <c:pt idx="17">
                  <c:v>4.66</c:v>
                </c:pt>
                <c:pt idx="18">
                  <c:v>4.71</c:v>
                </c:pt>
                <c:pt idx="19">
                  <c:v>5.22</c:v>
                </c:pt>
                <c:pt idx="20">
                  <c:v>5.31</c:v>
                </c:pt>
                <c:pt idx="21">
                  <c:v>6.1</c:v>
                </c:pt>
              </c:numCache>
            </c:numRef>
          </c:val>
        </c:ser>
        <c:dLbls>
          <c:dLblPos val="outEnd"/>
          <c:showLegendKey val="0"/>
          <c:showVal val="1"/>
          <c:showCatName val="0"/>
          <c:showSerName val="0"/>
          <c:showPercent val="0"/>
          <c:showBubbleSize val="0"/>
        </c:dLbls>
        <c:gapWidth val="150"/>
        <c:axId val="74013696"/>
        <c:axId val="74019584"/>
      </c:barChart>
      <c:catAx>
        <c:axId val="74013696"/>
        <c:scaling>
          <c:orientation val="minMax"/>
        </c:scaling>
        <c:delete val="0"/>
        <c:axPos val="l"/>
        <c:majorTickMark val="out"/>
        <c:minorTickMark val="none"/>
        <c:tickLblPos val="nextTo"/>
        <c:crossAx val="74019584"/>
        <c:crosses val="autoZero"/>
        <c:auto val="1"/>
        <c:lblAlgn val="ctr"/>
        <c:lblOffset val="100"/>
        <c:noMultiLvlLbl val="0"/>
      </c:catAx>
      <c:valAx>
        <c:axId val="74019584"/>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crossAx val="74013696"/>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'access to alc underage'!$B$32:$B$42</c:f>
              <c:strCache>
                <c:ptCount val="11"/>
                <c:pt idx="0">
                  <c:v>Unrelated adult gave or bought it</c:v>
                </c:pt>
                <c:pt idx="1">
                  <c:v>Got it at a party</c:v>
                </c:pt>
                <c:pt idx="2">
                  <c:v>Adult family member gave or bought it</c:v>
                </c:pt>
                <c:pt idx="3">
                  <c:v>Someone underage gave or bought it</c:v>
                </c:pt>
                <c:pt idx="4">
                  <c:v>Parent/guardian gave or bought it</c:v>
                </c:pt>
                <c:pt idx="5">
                  <c:v>Took it from home</c:v>
                </c:pt>
                <c:pt idx="6">
                  <c:v>Bought it at a store</c:v>
                </c:pt>
                <c:pt idx="7">
                  <c:v>Got it some other way</c:v>
                </c:pt>
                <c:pt idx="8">
                  <c:v>Bought it at a restaurant/bar/public place</c:v>
                </c:pt>
                <c:pt idx="9">
                  <c:v>Got it in Mexico</c:v>
                </c:pt>
                <c:pt idx="10">
                  <c:v>Took it from store without paying </c:v>
                </c:pt>
              </c:strCache>
            </c:strRef>
          </c:cat>
          <c:val>
            <c:numRef>
              <c:f>'access to alc underage'!$C$32:$C$42</c:f>
              <c:numCache>
                <c:formatCode>0.0%</c:formatCode>
                <c:ptCount val="11"/>
                <c:pt idx="0">
                  <c:v>0.153</c:v>
                </c:pt>
                <c:pt idx="1">
                  <c:v>0.1</c:v>
                </c:pt>
                <c:pt idx="2">
                  <c:v>6.0999999999999999E-2</c:v>
                </c:pt>
                <c:pt idx="3">
                  <c:v>4.1000000000000002E-2</c:v>
                </c:pt>
                <c:pt idx="4">
                  <c:v>0.03</c:v>
                </c:pt>
                <c:pt idx="5">
                  <c:v>0.03</c:v>
                </c:pt>
                <c:pt idx="6">
                  <c:v>2.3E-2</c:v>
                </c:pt>
                <c:pt idx="7">
                  <c:v>2.3E-2</c:v>
                </c:pt>
                <c:pt idx="8">
                  <c:v>1.2999999999999999E-2</c:v>
                </c:pt>
                <c:pt idx="9">
                  <c:v>7.0000000000000001E-3</c:v>
                </c:pt>
                <c:pt idx="10">
                  <c:v>6.0000000000000001E-3</c:v>
                </c:pt>
              </c:numCache>
            </c:numRef>
          </c:val>
        </c:ser>
        <c:dLbls>
          <c:dLblPos val="outEnd"/>
          <c:showLegendKey val="0"/>
          <c:showVal val="1"/>
          <c:showCatName val="0"/>
          <c:showSerName val="0"/>
          <c:showPercent val="0"/>
          <c:showBubbleSize val="0"/>
        </c:dLbls>
        <c:gapWidth val="150"/>
        <c:axId val="74053120"/>
        <c:axId val="74054656"/>
      </c:barChart>
      <c:catAx>
        <c:axId val="74053120"/>
        <c:scaling>
          <c:orientation val="minMax"/>
        </c:scaling>
        <c:delete val="0"/>
        <c:axPos val="l"/>
        <c:majorTickMark val="out"/>
        <c:minorTickMark val="none"/>
        <c:tickLblPos val="nextTo"/>
        <c:crossAx val="74054656"/>
        <c:crosses val="autoZero"/>
        <c:auto val="1"/>
        <c:lblAlgn val="ctr"/>
        <c:lblOffset val="100"/>
        <c:noMultiLvlLbl val="0"/>
      </c:catAx>
      <c:valAx>
        <c:axId val="74054656"/>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txPr>
          <a:bodyPr/>
          <a:lstStyle/>
          <a:p>
            <a:pPr>
              <a:defRPr sz="1200"/>
            </a:pPr>
            <a:endParaRPr lang="en-US"/>
          </a:p>
        </c:txPr>
        <c:crossAx val="74053120"/>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60476815398076"/>
          <c:y val="0.1140024800853231"/>
          <c:w val="0.85848972003499568"/>
          <c:h val="0.6054545547328295"/>
        </c:manualLayout>
      </c:layout>
      <c:barChart>
        <c:barDir val="col"/>
        <c:grouping val="clustered"/>
        <c:varyColors val="0"/>
        <c:ser>
          <c:idx val="0"/>
          <c:order val="0"/>
          <c:tx>
            <c:strRef>
              <c:f>Rx!$B$14</c:f>
              <c:strCache>
                <c:ptCount val="1"/>
                <c:pt idx="0">
                  <c:v>Target </c:v>
                </c:pt>
              </c:strCache>
            </c:strRef>
          </c:tx>
          <c:spPr>
            <a:solidFill>
              <a:schemeClr val="accent6">
                <a:lumMod val="60000"/>
                <a:lumOff val="40000"/>
              </a:schemeClr>
            </a:solidFill>
          </c:spPr>
          <c:invertIfNegative val="0"/>
          <c:dLbls>
            <c:dLbl>
              <c:idx val="1"/>
              <c:layout>
                <c:manualLayout>
                  <c:x val="-1.3322882505289377E-2"/>
                  <c:y val="7.955449482895784E-3"/>
                </c:manualLayout>
              </c:layout>
              <c:dLblPos val="outEnd"/>
              <c:showLegendKey val="0"/>
              <c:showVal val="1"/>
              <c:showCatName val="0"/>
              <c:showSerName val="0"/>
              <c:showPercent val="0"/>
              <c:showBubbleSize val="0"/>
            </c:dLbl>
            <c:dLbl>
              <c:idx val="2"/>
              <c:layout>
                <c:manualLayout>
                  <c:x val="-1.1102402087741147E-2"/>
                  <c:y val="7.955449482895784E-3"/>
                </c:manualLayout>
              </c:layout>
              <c:dLblPos val="outEnd"/>
              <c:showLegendKey val="0"/>
              <c:showVal val="1"/>
              <c:showCatName val="0"/>
              <c:showSerName val="0"/>
              <c:showPercent val="0"/>
              <c:showBubbleSize val="0"/>
            </c:dLbl>
            <c:dLbl>
              <c:idx val="3"/>
              <c:layout>
                <c:manualLayout>
                  <c:x val="-1.1102402087741147E-2"/>
                  <c:y val="3.977724741447892E-3"/>
                </c:manualLayout>
              </c:layout>
              <c:dLblPos val="outEnd"/>
              <c:showLegendKey val="0"/>
              <c:showVal val="1"/>
              <c:showCatName val="0"/>
              <c:showSerName val="0"/>
              <c:showPercent val="0"/>
              <c:showBubbleSize val="0"/>
            </c:dLbl>
            <c:dLbl>
              <c:idx val="5"/>
              <c:layout>
                <c:manualLayout>
                  <c:x val="-1.2499999999999898E-2"/>
                  <c:y val="-1.3513515910036912E-2"/>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Rx!$A$15:$A$20</c:f>
              <c:strCache>
                <c:ptCount val="6"/>
                <c:pt idx="0">
                  <c:v>Great risk of harm using Rx pain killers for a non-medical reason***</c:v>
                </c:pt>
                <c:pt idx="1">
                  <c:v>Past year prevalence of receiving prescription painkiller**</c:v>
                </c:pt>
                <c:pt idx="2">
                  <c:v>Past 30-day painkiller use to get high**</c:v>
                </c:pt>
                <c:pt idx="3">
                  <c:v>Past 30-day prescription painkiller use**</c:v>
                </c:pt>
                <c:pt idx="4">
                  <c:v>Given or shared prescription drugs with someone</c:v>
                </c:pt>
                <c:pt idx="5">
                  <c:v>Medication locked or safely stored away </c:v>
                </c:pt>
              </c:strCache>
            </c:strRef>
          </c:cat>
          <c:val>
            <c:numRef>
              <c:f>Rx!$B$15:$B$20</c:f>
              <c:numCache>
                <c:formatCode>0.0%</c:formatCode>
                <c:ptCount val="6"/>
                <c:pt idx="0">
                  <c:v>0.77529999999999999</c:v>
                </c:pt>
                <c:pt idx="1">
                  <c:v>0.25259999999999999</c:v>
                </c:pt>
                <c:pt idx="2">
                  <c:v>4.7399999999999998E-2</c:v>
                </c:pt>
                <c:pt idx="3">
                  <c:v>0.1163</c:v>
                </c:pt>
                <c:pt idx="4">
                  <c:v>4.5999999999999999E-2</c:v>
                </c:pt>
                <c:pt idx="5">
                  <c:v>0.56399999999999995</c:v>
                </c:pt>
              </c:numCache>
            </c:numRef>
          </c:val>
        </c:ser>
        <c:ser>
          <c:idx val="1"/>
          <c:order val="1"/>
          <c:tx>
            <c:strRef>
              <c:f>Rx!$C$14</c:f>
              <c:strCache>
                <c:ptCount val="1"/>
                <c:pt idx="0">
                  <c:v>Comparison </c:v>
                </c:pt>
              </c:strCache>
            </c:strRef>
          </c:tx>
          <c:invertIfNegative val="0"/>
          <c:dLbls>
            <c:dLbl>
              <c:idx val="3"/>
              <c:layout>
                <c:manualLayout>
                  <c:x val="1.7763843340385835E-2"/>
                  <c:y val="0"/>
                </c:manualLayout>
              </c:layout>
              <c:dLblPos val="outEnd"/>
              <c:showLegendKey val="0"/>
              <c:showVal val="1"/>
              <c:showCatName val="0"/>
              <c:showSerName val="0"/>
              <c:showPercent val="0"/>
              <c:showBubbleSize val="0"/>
            </c:dLbl>
            <c:dLbl>
              <c:idx val="4"/>
              <c:layout>
                <c:manualLayout>
                  <c:x val="1.3322882505289377E-2"/>
                  <c:y val="7.2924111167656279E-17"/>
                </c:manualLayout>
              </c:layout>
              <c:dLblPos val="outEnd"/>
              <c:showLegendKey val="0"/>
              <c:showVal val="1"/>
              <c:showCatName val="0"/>
              <c:showSerName val="0"/>
              <c:showPercent val="0"/>
              <c:showBubbleSize val="0"/>
            </c:dLbl>
            <c:dLbl>
              <c:idx val="5"/>
              <c:layout>
                <c:manualLayout>
                  <c:x val="2.8317694663167105E-2"/>
                  <c:y val="1.0207670108475227E-2"/>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Rx!$A$15:$A$20</c:f>
              <c:strCache>
                <c:ptCount val="6"/>
                <c:pt idx="0">
                  <c:v>Great risk of harm using Rx pain killers for a non-medical reason***</c:v>
                </c:pt>
                <c:pt idx="1">
                  <c:v>Past year prevalence of receiving prescription painkiller**</c:v>
                </c:pt>
                <c:pt idx="2">
                  <c:v>Past 30-day painkiller use to get high**</c:v>
                </c:pt>
                <c:pt idx="3">
                  <c:v>Past 30-day prescription painkiller use**</c:v>
                </c:pt>
                <c:pt idx="4">
                  <c:v>Given or shared prescription drugs with someone</c:v>
                </c:pt>
                <c:pt idx="5">
                  <c:v>Medication locked or safely stored away </c:v>
                </c:pt>
              </c:strCache>
            </c:strRef>
          </c:cat>
          <c:val>
            <c:numRef>
              <c:f>Rx!$C$15:$C$20</c:f>
              <c:numCache>
                <c:formatCode>0.0%</c:formatCode>
                <c:ptCount val="6"/>
                <c:pt idx="0">
                  <c:v>0.87580000000000002</c:v>
                </c:pt>
                <c:pt idx="1">
                  <c:v>0.29970000000000002</c:v>
                </c:pt>
                <c:pt idx="2">
                  <c:v>7.0499999999999993E-2</c:v>
                </c:pt>
                <c:pt idx="3">
                  <c:v>0.15060000000000001</c:v>
                </c:pt>
                <c:pt idx="4">
                  <c:v>5.8200000000000002E-2</c:v>
                </c:pt>
                <c:pt idx="5">
                  <c:v>0.5595</c:v>
                </c:pt>
              </c:numCache>
            </c:numRef>
          </c:val>
        </c:ser>
        <c:dLbls>
          <c:dLblPos val="outEnd"/>
          <c:showLegendKey val="0"/>
          <c:showVal val="1"/>
          <c:showCatName val="0"/>
          <c:showSerName val="0"/>
          <c:showPercent val="0"/>
          <c:showBubbleSize val="0"/>
        </c:dLbls>
        <c:gapWidth val="150"/>
        <c:axId val="87548672"/>
        <c:axId val="87550208"/>
      </c:barChart>
      <c:catAx>
        <c:axId val="87548672"/>
        <c:scaling>
          <c:orientation val="minMax"/>
        </c:scaling>
        <c:delete val="0"/>
        <c:axPos val="b"/>
        <c:majorTickMark val="out"/>
        <c:minorTickMark val="none"/>
        <c:tickLblPos val="nextTo"/>
        <c:crossAx val="87550208"/>
        <c:crosses val="autoZero"/>
        <c:auto val="1"/>
        <c:lblAlgn val="ctr"/>
        <c:lblOffset val="100"/>
        <c:noMultiLvlLbl val="0"/>
      </c:catAx>
      <c:valAx>
        <c:axId val="87550208"/>
        <c:scaling>
          <c:orientation val="minMax"/>
          <c:max val="1"/>
        </c:scaling>
        <c:delete val="0"/>
        <c:axPos val="l"/>
        <c:majorGridlines/>
        <c:numFmt formatCode="0%" sourceLinked="0"/>
        <c:majorTickMark val="out"/>
        <c:minorTickMark val="none"/>
        <c:tickLblPos val="nextTo"/>
        <c:txPr>
          <a:bodyPr/>
          <a:lstStyle/>
          <a:p>
            <a:pPr>
              <a:defRPr sz="1600"/>
            </a:pPr>
            <a:endParaRPr lang="en-US"/>
          </a:p>
        </c:txPr>
        <c:crossAx val="87548672"/>
        <c:crosses val="autoZero"/>
        <c:crossBetween val="between"/>
        <c:majorUnit val="0.2"/>
      </c:valAx>
    </c:plotArea>
    <c:legend>
      <c:legendPos val="t"/>
      <c:layout/>
      <c:overlay val="0"/>
      <c:txPr>
        <a:bodyPr/>
        <a:lstStyle/>
        <a:p>
          <a:pPr>
            <a:defRPr sz="16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'Whole Sample'!$B$26</c:f>
              <c:strCache>
                <c:ptCount val="1"/>
                <c:pt idx="0">
                  <c:v>Whole sample</c:v>
                </c:pt>
              </c:strCache>
            </c:strRef>
          </c:tx>
          <c:spPr>
            <a:solidFill>
              <a:schemeClr val="bg2">
                <a:lumMod val="20000"/>
                <a:lumOff val="80000"/>
              </a:schemeClr>
            </a:solidFill>
          </c:spPr>
          <c:invertIfNegative val="0"/>
          <c:dLbls>
            <c:dLbl>
              <c:idx val="0"/>
              <c:layout>
                <c:manualLayout>
                  <c:x val="-1.9444444444444445E-2"/>
                  <c:y val="0"/>
                </c:manualLayout>
              </c:layout>
              <c:dLblPos val="outEnd"/>
              <c:showLegendKey val="0"/>
              <c:showVal val="1"/>
              <c:showCatName val="0"/>
              <c:showSerName val="0"/>
              <c:showPercent val="0"/>
              <c:showBubbleSize val="0"/>
            </c:dLbl>
            <c:dLbl>
              <c:idx val="2"/>
              <c:layout>
                <c:manualLayout>
                  <c:x val="-2.2222222222222223E-2"/>
                  <c:y val="0"/>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'Whole Sample'!$A$27:$A$29</c:f>
              <c:strCache>
                <c:ptCount val="3"/>
                <c:pt idx="0">
                  <c:v>Past 30-day prescription painkiller use </c:v>
                </c:pt>
                <c:pt idx="1">
                  <c:v>Past 30-day painkiller use to get high</c:v>
                </c:pt>
                <c:pt idx="2">
                  <c:v>Prevalence of receiving prescription painkiller past year</c:v>
                </c:pt>
              </c:strCache>
            </c:strRef>
          </c:cat>
          <c:val>
            <c:numRef>
              <c:f>'Whole Sample'!$B$27:$B$29</c:f>
              <c:numCache>
                <c:formatCode>0.0%</c:formatCode>
                <c:ptCount val="3"/>
                <c:pt idx="0">
                  <c:v>0.14299999999999999</c:v>
                </c:pt>
                <c:pt idx="1">
                  <c:v>6.6000000000000003E-2</c:v>
                </c:pt>
                <c:pt idx="2">
                  <c:v>0.28999999999999998</c:v>
                </c:pt>
              </c:numCache>
            </c:numRef>
          </c:val>
        </c:ser>
        <c:ser>
          <c:idx val="1"/>
          <c:order val="1"/>
          <c:tx>
            <c:strRef>
              <c:f>'Whole Sample'!$C$26</c:f>
              <c:strCache>
                <c:ptCount val="1"/>
                <c:pt idx="0">
                  <c:v>Male</c:v>
                </c:pt>
              </c:strCache>
            </c:strRef>
          </c:tx>
          <c:spPr>
            <a:solidFill>
              <a:schemeClr val="accent6">
                <a:lumMod val="60000"/>
                <a:lumOff val="40000"/>
              </a:schemeClr>
            </a:solidFill>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'Whole Sample'!$A$27:$A$29</c:f>
              <c:strCache>
                <c:ptCount val="3"/>
                <c:pt idx="0">
                  <c:v>Past 30-day prescription painkiller use </c:v>
                </c:pt>
                <c:pt idx="1">
                  <c:v>Past 30-day painkiller use to get high</c:v>
                </c:pt>
                <c:pt idx="2">
                  <c:v>Prevalence of receiving prescription painkiller past year</c:v>
                </c:pt>
              </c:strCache>
            </c:strRef>
          </c:cat>
          <c:val>
            <c:numRef>
              <c:f>'Whole Sample'!$C$27:$C$29</c:f>
              <c:numCache>
                <c:formatCode>0.0%</c:formatCode>
                <c:ptCount val="3"/>
                <c:pt idx="0">
                  <c:v>0.14599999999999999</c:v>
                </c:pt>
                <c:pt idx="1">
                  <c:v>7.2999999999999995E-2</c:v>
                </c:pt>
                <c:pt idx="2">
                  <c:v>0.28000000000000003</c:v>
                </c:pt>
              </c:numCache>
            </c:numRef>
          </c:val>
        </c:ser>
        <c:ser>
          <c:idx val="2"/>
          <c:order val="2"/>
          <c:tx>
            <c:strRef>
              <c:f>'Whole Sample'!$D$26</c:f>
              <c:strCache>
                <c:ptCount val="1"/>
                <c:pt idx="0">
                  <c:v>Female</c:v>
                </c:pt>
              </c:strCache>
            </c:strRef>
          </c:tx>
          <c:spPr>
            <a:solidFill>
              <a:schemeClr val="accent2">
                <a:lumMod val="75000"/>
              </a:schemeClr>
            </a:solidFill>
          </c:spPr>
          <c:invertIfNegative val="0"/>
          <c:dLbls>
            <c:dLbl>
              <c:idx val="0"/>
              <c:layout>
                <c:manualLayout>
                  <c:x val="2.5000000000000001E-2"/>
                  <c:y val="-9.2592592592592587E-3"/>
                </c:manualLayout>
              </c:layout>
              <c:dLblPos val="outEnd"/>
              <c:showLegendKey val="0"/>
              <c:showVal val="1"/>
              <c:showCatName val="0"/>
              <c:showSerName val="0"/>
              <c:showPercent val="0"/>
              <c:showBubbleSize val="0"/>
            </c:dLbl>
            <c:dLbl>
              <c:idx val="2"/>
              <c:layout>
                <c:manualLayout>
                  <c:x val="1.9444444444444445E-2"/>
                  <c:y val="0"/>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'Whole Sample'!$A$27:$A$29</c:f>
              <c:strCache>
                <c:ptCount val="3"/>
                <c:pt idx="0">
                  <c:v>Past 30-day prescription painkiller use </c:v>
                </c:pt>
                <c:pt idx="1">
                  <c:v>Past 30-day painkiller use to get high</c:v>
                </c:pt>
                <c:pt idx="2">
                  <c:v>Prevalence of receiving prescription painkiller past year</c:v>
                </c:pt>
              </c:strCache>
            </c:strRef>
          </c:cat>
          <c:val>
            <c:numRef>
              <c:f>'Whole Sample'!$D$27:$D$29</c:f>
              <c:numCache>
                <c:formatCode>0.0%</c:formatCode>
                <c:ptCount val="3"/>
                <c:pt idx="0">
                  <c:v>0.14000000000000001</c:v>
                </c:pt>
                <c:pt idx="1">
                  <c:v>5.7000000000000002E-2</c:v>
                </c:pt>
                <c:pt idx="2">
                  <c:v>0.30199999999999999</c:v>
                </c:pt>
              </c:numCache>
            </c:numRef>
          </c:val>
        </c:ser>
        <c:dLbls>
          <c:dLblPos val="outEnd"/>
          <c:showLegendKey val="0"/>
          <c:showVal val="1"/>
          <c:showCatName val="0"/>
          <c:showSerName val="0"/>
          <c:showPercent val="0"/>
          <c:showBubbleSize val="0"/>
        </c:dLbls>
        <c:gapWidth val="150"/>
        <c:axId val="73566080"/>
        <c:axId val="73567616"/>
      </c:barChart>
      <c:catAx>
        <c:axId val="73566080"/>
        <c:scaling>
          <c:orientation val="minMax"/>
        </c:scaling>
        <c:delete val="0"/>
        <c:axPos val="b"/>
        <c:majorTickMark val="out"/>
        <c:minorTickMark val="none"/>
        <c:tickLblPos val="nextTo"/>
        <c:crossAx val="73567616"/>
        <c:crosses val="autoZero"/>
        <c:auto val="1"/>
        <c:lblAlgn val="ctr"/>
        <c:lblOffset val="100"/>
        <c:noMultiLvlLbl val="0"/>
      </c:catAx>
      <c:valAx>
        <c:axId val="73567616"/>
        <c:scaling>
          <c:orientation val="minMax"/>
          <c:max val="0.5"/>
        </c:scaling>
        <c:delete val="0"/>
        <c:axPos val="l"/>
        <c:majorGridlines/>
        <c:title>
          <c:tx>
            <c:rich>
              <a:bodyPr rot="-5400000" vert="horz"/>
              <a:lstStyle/>
              <a:p>
                <a:pPr>
                  <a:defRPr/>
                </a:pPr>
                <a:r>
                  <a:rPr lang="en-US" dirty="0" smtClean="0"/>
                  <a:t>Percent</a:t>
                </a:r>
                <a:endParaRPr lang="en-US" dirty="0"/>
              </a:p>
            </c:rich>
          </c:tx>
          <c:layout/>
          <c:overlay val="0"/>
        </c:title>
        <c:numFmt formatCode="0%" sourceLinked="0"/>
        <c:majorTickMark val="out"/>
        <c:minorTickMark val="none"/>
        <c:tickLblPos val="nextTo"/>
        <c:crossAx val="73566080"/>
        <c:crosses val="autoZero"/>
        <c:crossBetween val="between"/>
        <c:majorUnit val="0.1"/>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'Whole Sample'!$B$31</c:f>
              <c:strCache>
                <c:ptCount val="1"/>
                <c:pt idx="0">
                  <c:v>Whole sample</c:v>
                </c:pt>
              </c:strCache>
            </c:strRef>
          </c:tx>
          <c:spPr>
            <a:solidFill>
              <a:schemeClr val="bg2">
                <a:lumMod val="20000"/>
                <a:lumOff val="80000"/>
              </a:schemeClr>
            </a:solidFill>
          </c:spPr>
          <c:invertIfNegative val="0"/>
          <c:dLbls>
            <c:dLbl>
              <c:idx val="0"/>
              <c:layout>
                <c:manualLayout>
                  <c:x val="-2.2222222222222223E-2"/>
                  <c:y val="9.2592592592592587E-3"/>
                </c:manualLayout>
              </c:layout>
              <c:dLblPos val="outEnd"/>
              <c:showLegendKey val="0"/>
              <c:showVal val="1"/>
              <c:showCatName val="0"/>
              <c:showSerName val="0"/>
              <c:showPercent val="0"/>
              <c:showBubbleSize val="0"/>
            </c:dLbl>
            <c:dLbl>
              <c:idx val="2"/>
              <c:layout>
                <c:manualLayout>
                  <c:x val="-2.5000000000000102E-2"/>
                  <c:y val="0"/>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'Whole Sample'!$A$32:$A$34</c:f>
              <c:strCache>
                <c:ptCount val="3"/>
                <c:pt idx="0">
                  <c:v>Great risk of harm using Rx pain killers for a non-medical reason</c:v>
                </c:pt>
                <c:pt idx="1">
                  <c:v>Given/shared prescription drugs with someone past year</c:v>
                </c:pt>
                <c:pt idx="2">
                  <c:v>Medication locked or safely stored away</c:v>
                </c:pt>
              </c:strCache>
            </c:strRef>
          </c:cat>
          <c:val>
            <c:numRef>
              <c:f>'Whole Sample'!$B$32:$B$34</c:f>
              <c:numCache>
                <c:formatCode>0.0%</c:formatCode>
                <c:ptCount val="3"/>
                <c:pt idx="0">
                  <c:v>0.85699999999999998</c:v>
                </c:pt>
                <c:pt idx="1">
                  <c:v>5.6000000000000001E-2</c:v>
                </c:pt>
                <c:pt idx="2">
                  <c:v>0.56299999999999994</c:v>
                </c:pt>
              </c:numCache>
            </c:numRef>
          </c:val>
        </c:ser>
        <c:ser>
          <c:idx val="1"/>
          <c:order val="1"/>
          <c:tx>
            <c:strRef>
              <c:f>'Whole Sample'!$C$31</c:f>
              <c:strCache>
                <c:ptCount val="1"/>
                <c:pt idx="0">
                  <c:v>Male</c:v>
                </c:pt>
              </c:strCache>
            </c:strRef>
          </c:tx>
          <c:spPr>
            <a:solidFill>
              <a:schemeClr val="accent6">
                <a:lumMod val="60000"/>
                <a:lumOff val="40000"/>
              </a:schemeClr>
            </a:solidFill>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'Whole Sample'!$A$32:$A$34</c:f>
              <c:strCache>
                <c:ptCount val="3"/>
                <c:pt idx="0">
                  <c:v>Great risk of harm using Rx pain killers for a non-medical reason</c:v>
                </c:pt>
                <c:pt idx="1">
                  <c:v>Given/shared prescription drugs with someone past year</c:v>
                </c:pt>
                <c:pt idx="2">
                  <c:v>Medication locked or safely stored away</c:v>
                </c:pt>
              </c:strCache>
            </c:strRef>
          </c:cat>
          <c:val>
            <c:numRef>
              <c:f>'Whole Sample'!$C$32:$C$34</c:f>
              <c:numCache>
                <c:formatCode>0.0%</c:formatCode>
                <c:ptCount val="3"/>
                <c:pt idx="0">
                  <c:v>0.84399999999999997</c:v>
                </c:pt>
                <c:pt idx="1">
                  <c:v>5.3999999999999999E-2</c:v>
                </c:pt>
                <c:pt idx="2">
                  <c:v>0.53</c:v>
                </c:pt>
              </c:numCache>
            </c:numRef>
          </c:val>
        </c:ser>
        <c:ser>
          <c:idx val="2"/>
          <c:order val="2"/>
          <c:tx>
            <c:strRef>
              <c:f>'Whole Sample'!$D$31</c:f>
              <c:strCache>
                <c:ptCount val="1"/>
                <c:pt idx="0">
                  <c:v>Female</c:v>
                </c:pt>
              </c:strCache>
            </c:strRef>
          </c:tx>
          <c:spPr>
            <a:solidFill>
              <a:schemeClr val="accent2">
                <a:lumMod val="75000"/>
              </a:schemeClr>
            </a:solidFill>
          </c:spPr>
          <c:invertIfNegative val="0"/>
          <c:dLbls>
            <c:dLbl>
              <c:idx val="0"/>
              <c:layout>
                <c:manualLayout>
                  <c:x val="2.5000000000000001E-2"/>
                  <c:y val="0"/>
                </c:manualLayout>
              </c:layout>
              <c:dLblPos val="outEnd"/>
              <c:showLegendKey val="0"/>
              <c:showVal val="1"/>
              <c:showCatName val="0"/>
              <c:showSerName val="0"/>
              <c:showPercent val="0"/>
              <c:showBubbleSize val="0"/>
            </c:dLbl>
            <c:dLbl>
              <c:idx val="2"/>
              <c:layout>
                <c:manualLayout>
                  <c:x val="3.0555555555555454E-2"/>
                  <c:y val="-4.6296296296296294E-3"/>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'Whole Sample'!$A$32:$A$34</c:f>
              <c:strCache>
                <c:ptCount val="3"/>
                <c:pt idx="0">
                  <c:v>Great risk of harm using Rx pain killers for a non-medical reason</c:v>
                </c:pt>
                <c:pt idx="1">
                  <c:v>Given/shared prescription drugs with someone past year</c:v>
                </c:pt>
                <c:pt idx="2">
                  <c:v>Medication locked or safely stored away</c:v>
                </c:pt>
              </c:strCache>
            </c:strRef>
          </c:cat>
          <c:val>
            <c:numRef>
              <c:f>'Whole Sample'!$D$32:$D$34</c:f>
              <c:numCache>
                <c:formatCode>0.0%</c:formatCode>
                <c:ptCount val="3"/>
                <c:pt idx="0">
                  <c:v>0.874</c:v>
                </c:pt>
                <c:pt idx="1">
                  <c:v>5.8000000000000003E-2</c:v>
                </c:pt>
                <c:pt idx="2">
                  <c:v>0.58699999999999997</c:v>
                </c:pt>
              </c:numCache>
            </c:numRef>
          </c:val>
        </c:ser>
        <c:dLbls>
          <c:dLblPos val="outEnd"/>
          <c:showLegendKey val="0"/>
          <c:showVal val="1"/>
          <c:showCatName val="0"/>
          <c:showSerName val="0"/>
          <c:showPercent val="0"/>
          <c:showBubbleSize val="0"/>
        </c:dLbls>
        <c:gapWidth val="150"/>
        <c:axId val="73665536"/>
        <c:axId val="73679616"/>
      </c:barChart>
      <c:catAx>
        <c:axId val="73665536"/>
        <c:scaling>
          <c:orientation val="minMax"/>
        </c:scaling>
        <c:delete val="0"/>
        <c:axPos val="b"/>
        <c:majorTickMark val="out"/>
        <c:minorTickMark val="none"/>
        <c:tickLblPos val="nextTo"/>
        <c:crossAx val="73679616"/>
        <c:crosses val="autoZero"/>
        <c:auto val="1"/>
        <c:lblAlgn val="ctr"/>
        <c:lblOffset val="100"/>
        <c:noMultiLvlLbl val="0"/>
      </c:catAx>
      <c:valAx>
        <c:axId val="73679616"/>
        <c:scaling>
          <c:orientation val="minMax"/>
        </c:scaling>
        <c:delete val="0"/>
        <c:axPos val="l"/>
        <c:majorGridlines/>
        <c:title>
          <c:tx>
            <c:rich>
              <a:bodyPr rot="-5400000" vert="horz"/>
              <a:lstStyle/>
              <a:p>
                <a:pPr>
                  <a:defRPr/>
                </a:pPr>
                <a:r>
                  <a:rPr lang="en-US" dirty="0" smtClean="0"/>
                  <a:t>Percent</a:t>
                </a:r>
                <a:endParaRPr lang="en-US" dirty="0"/>
              </a:p>
            </c:rich>
          </c:tx>
          <c:layout/>
          <c:overlay val="0"/>
        </c:title>
        <c:numFmt formatCode="0%" sourceLinked="0"/>
        <c:majorTickMark val="out"/>
        <c:minorTickMark val="none"/>
        <c:tickLblPos val="nextTo"/>
        <c:crossAx val="73665536"/>
        <c:crosses val="autoZero"/>
        <c:crossBetween val="between"/>
        <c:majorUnit val="0.2"/>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'by race_ethnicity'!$B$34</c:f>
              <c:strCache>
                <c:ptCount val="1"/>
                <c:pt idx="0">
                  <c:v>Non-Hispanic White</c:v>
                </c:pt>
              </c:strCache>
            </c:strRef>
          </c:tx>
          <c:spPr>
            <a:solidFill>
              <a:schemeClr val="bg2">
                <a:lumMod val="20000"/>
                <a:lumOff val="80000"/>
              </a:schemeClr>
            </a:solidFill>
          </c:spPr>
          <c:invertIfNegative val="0"/>
          <c:dLbls>
            <c:dLbl>
              <c:idx val="0"/>
              <c:layout>
                <c:manualLayout>
                  <c:x val="-1.1111111111111112E-2"/>
                  <c:y val="-3.5714285714285712E-2"/>
                </c:manualLayout>
              </c:layout>
              <c:dLblPos val="outEnd"/>
              <c:showLegendKey val="0"/>
              <c:showVal val="1"/>
              <c:showCatName val="0"/>
              <c:showSerName val="0"/>
              <c:showPercent val="0"/>
              <c:showBubbleSize val="0"/>
            </c:dLbl>
            <c:dLbl>
              <c:idx val="2"/>
              <c:layout>
                <c:manualLayout>
                  <c:x val="-1.9444444444444445E-2"/>
                  <c:y val="9.2592592592592587E-3"/>
                </c:manualLayout>
              </c:layout>
              <c:dLblPos val="outEnd"/>
              <c:showLegendKey val="0"/>
              <c:showVal val="1"/>
              <c:showCatName val="0"/>
              <c:showSerName val="0"/>
              <c:showPercent val="0"/>
              <c:showBubbleSize val="0"/>
            </c:dLbl>
            <c:txPr>
              <a:bodyPr/>
              <a:lstStyle/>
              <a:p>
                <a:pPr>
                  <a:defRPr sz="1100"/>
                </a:pPr>
                <a:endParaRPr lang="en-US"/>
              </a:p>
            </c:txPr>
            <c:dLblPos val="outEnd"/>
            <c:showLegendKey val="0"/>
            <c:showVal val="1"/>
            <c:showCatName val="0"/>
            <c:showSerName val="0"/>
            <c:showPercent val="0"/>
            <c:showBubbleSize val="0"/>
            <c:showLeaderLines val="0"/>
          </c:dLbls>
          <c:cat>
            <c:strRef>
              <c:f>'by race_ethnicity'!$A$35:$A$37</c:f>
              <c:strCache>
                <c:ptCount val="3"/>
                <c:pt idx="0">
                  <c:v>Past 30-day prescription painkiller use </c:v>
                </c:pt>
                <c:pt idx="1">
                  <c:v>Past 30-day painkiller use to get high</c:v>
                </c:pt>
                <c:pt idx="2">
                  <c:v>Prevalence of receiving prescription painkiller past year</c:v>
                </c:pt>
              </c:strCache>
            </c:strRef>
          </c:cat>
          <c:val>
            <c:numRef>
              <c:f>'by race_ethnicity'!$B$35:$B$37</c:f>
              <c:numCache>
                <c:formatCode>0.0%</c:formatCode>
                <c:ptCount val="3"/>
                <c:pt idx="0">
                  <c:v>0.14099999999999999</c:v>
                </c:pt>
                <c:pt idx="1">
                  <c:v>4.4999999999999998E-2</c:v>
                </c:pt>
                <c:pt idx="2">
                  <c:v>0.30099999999999999</c:v>
                </c:pt>
              </c:numCache>
            </c:numRef>
          </c:val>
        </c:ser>
        <c:ser>
          <c:idx val="1"/>
          <c:order val="1"/>
          <c:tx>
            <c:strRef>
              <c:f>'by race_ethnicity'!$C$34</c:f>
              <c:strCache>
                <c:ptCount val="1"/>
                <c:pt idx="0">
                  <c:v>Hispanic</c:v>
                </c:pt>
              </c:strCache>
            </c:strRef>
          </c:tx>
          <c:spPr>
            <a:solidFill>
              <a:schemeClr val="tx1">
                <a:lumMod val="65000"/>
              </a:schemeClr>
            </a:solidFill>
          </c:spPr>
          <c:invertIfNegative val="0"/>
          <c:dPt>
            <c:idx val="0"/>
            <c:invertIfNegative val="0"/>
            <c:bubble3D val="0"/>
            <c:spPr>
              <a:solidFill>
                <a:schemeClr val="accent6">
                  <a:lumMod val="75000"/>
                </a:schemeClr>
              </a:solidFill>
            </c:spPr>
          </c:dPt>
          <c:dPt>
            <c:idx val="1"/>
            <c:invertIfNegative val="0"/>
            <c:bubble3D val="0"/>
            <c:spPr>
              <a:solidFill>
                <a:schemeClr val="accent6">
                  <a:lumMod val="75000"/>
                </a:schemeClr>
              </a:solidFill>
            </c:spPr>
          </c:dPt>
          <c:dPt>
            <c:idx val="2"/>
            <c:invertIfNegative val="0"/>
            <c:bubble3D val="0"/>
            <c:spPr>
              <a:solidFill>
                <a:schemeClr val="accent6">
                  <a:lumMod val="75000"/>
                </a:schemeClr>
              </a:solidFill>
            </c:spPr>
          </c:dPt>
          <c:dLbls>
            <c:txPr>
              <a:bodyPr/>
              <a:lstStyle/>
              <a:p>
                <a:pPr>
                  <a:defRPr sz="1100"/>
                </a:pPr>
                <a:endParaRPr lang="en-US"/>
              </a:p>
            </c:txPr>
            <c:dLblPos val="outEnd"/>
            <c:showLegendKey val="0"/>
            <c:showVal val="1"/>
            <c:showCatName val="0"/>
            <c:showSerName val="0"/>
            <c:showPercent val="0"/>
            <c:showBubbleSize val="0"/>
            <c:showLeaderLines val="0"/>
          </c:dLbls>
          <c:cat>
            <c:strRef>
              <c:f>'by race_ethnicity'!$A$35:$A$37</c:f>
              <c:strCache>
                <c:ptCount val="3"/>
                <c:pt idx="0">
                  <c:v>Past 30-day prescription painkiller use </c:v>
                </c:pt>
                <c:pt idx="1">
                  <c:v>Past 30-day painkiller use to get high</c:v>
                </c:pt>
                <c:pt idx="2">
                  <c:v>Prevalence of receiving prescription painkiller past year</c:v>
                </c:pt>
              </c:strCache>
            </c:strRef>
          </c:cat>
          <c:val>
            <c:numRef>
              <c:f>'by race_ethnicity'!$C$35:$C$37</c:f>
              <c:numCache>
                <c:formatCode>0.0%</c:formatCode>
                <c:ptCount val="3"/>
                <c:pt idx="0">
                  <c:v>0.14199999999999999</c:v>
                </c:pt>
                <c:pt idx="1">
                  <c:v>7.3999999999999996E-2</c:v>
                </c:pt>
                <c:pt idx="2">
                  <c:v>0.27800000000000002</c:v>
                </c:pt>
              </c:numCache>
            </c:numRef>
          </c:val>
        </c:ser>
        <c:ser>
          <c:idx val="2"/>
          <c:order val="2"/>
          <c:tx>
            <c:strRef>
              <c:f>'by race_ethnicity'!$D$34</c:f>
              <c:strCache>
                <c:ptCount val="1"/>
                <c:pt idx="0">
                  <c:v>Native American</c:v>
                </c:pt>
              </c:strCache>
            </c:strRef>
          </c:tx>
          <c:spPr>
            <a:solidFill>
              <a:schemeClr val="accent2">
                <a:lumMod val="75000"/>
              </a:schemeClr>
            </a:solidFill>
          </c:spPr>
          <c:invertIfNegative val="0"/>
          <c:dLbls>
            <c:dLbl>
              <c:idx val="2"/>
              <c:layout>
                <c:manualLayout>
                  <c:x val="0"/>
                  <c:y val="-1.3888888888888888E-2"/>
                </c:manualLayout>
              </c:layout>
              <c:dLblPos val="outEnd"/>
              <c:showLegendKey val="0"/>
              <c:showVal val="1"/>
              <c:showCatName val="0"/>
              <c:showSerName val="0"/>
              <c:showPercent val="0"/>
              <c:showBubbleSize val="0"/>
            </c:dLbl>
            <c:txPr>
              <a:bodyPr/>
              <a:lstStyle/>
              <a:p>
                <a:pPr>
                  <a:defRPr sz="1100"/>
                </a:pPr>
                <a:endParaRPr lang="en-US"/>
              </a:p>
            </c:txPr>
            <c:dLblPos val="outEnd"/>
            <c:showLegendKey val="0"/>
            <c:showVal val="1"/>
            <c:showCatName val="0"/>
            <c:showSerName val="0"/>
            <c:showPercent val="0"/>
            <c:showBubbleSize val="0"/>
            <c:showLeaderLines val="0"/>
          </c:dLbls>
          <c:cat>
            <c:strRef>
              <c:f>'by race_ethnicity'!$A$35:$A$37</c:f>
              <c:strCache>
                <c:ptCount val="3"/>
                <c:pt idx="0">
                  <c:v>Past 30-day prescription painkiller use </c:v>
                </c:pt>
                <c:pt idx="1">
                  <c:v>Past 30-day painkiller use to get high</c:v>
                </c:pt>
                <c:pt idx="2">
                  <c:v>Prevalence of receiving prescription painkiller past year</c:v>
                </c:pt>
              </c:strCache>
            </c:strRef>
          </c:cat>
          <c:val>
            <c:numRef>
              <c:f>'by race_ethnicity'!$D$35:$D$37</c:f>
              <c:numCache>
                <c:formatCode>0.0%</c:formatCode>
                <c:ptCount val="3"/>
                <c:pt idx="0">
                  <c:v>0.158</c:v>
                </c:pt>
                <c:pt idx="1">
                  <c:v>0.105</c:v>
                </c:pt>
                <c:pt idx="2">
                  <c:v>0.29399999999999998</c:v>
                </c:pt>
              </c:numCache>
            </c:numRef>
          </c:val>
        </c:ser>
        <c:ser>
          <c:idx val="3"/>
          <c:order val="3"/>
          <c:tx>
            <c:strRef>
              <c:f>'by race_ethnicity'!$E$34</c:f>
              <c:strCache>
                <c:ptCount val="1"/>
                <c:pt idx="0">
                  <c:v>Other</c:v>
                </c:pt>
              </c:strCache>
            </c:strRef>
          </c:tx>
          <c:spPr>
            <a:solidFill>
              <a:schemeClr val="accent6">
                <a:lumMod val="60000"/>
                <a:lumOff val="40000"/>
              </a:schemeClr>
            </a:solidFill>
          </c:spPr>
          <c:invertIfNegative val="0"/>
          <c:dLbls>
            <c:dLbl>
              <c:idx val="0"/>
              <c:layout>
                <c:manualLayout>
                  <c:x val="2.5000000000000001E-2"/>
                  <c:y val="9.2592592592592587E-3"/>
                </c:manualLayout>
              </c:layout>
              <c:dLblPos val="outEnd"/>
              <c:showLegendKey val="0"/>
              <c:showVal val="1"/>
              <c:showCatName val="0"/>
              <c:showSerName val="0"/>
              <c:showPercent val="0"/>
              <c:showBubbleSize val="0"/>
            </c:dLbl>
            <c:dLbl>
              <c:idx val="2"/>
              <c:layout>
                <c:manualLayout>
                  <c:x val="3.0555555555555659E-2"/>
                  <c:y val="-2.1218890680033321E-17"/>
                </c:manualLayout>
              </c:layout>
              <c:dLblPos val="outEnd"/>
              <c:showLegendKey val="0"/>
              <c:showVal val="1"/>
              <c:showCatName val="0"/>
              <c:showSerName val="0"/>
              <c:showPercent val="0"/>
              <c:showBubbleSize val="0"/>
            </c:dLbl>
            <c:txPr>
              <a:bodyPr/>
              <a:lstStyle/>
              <a:p>
                <a:pPr>
                  <a:defRPr sz="1100"/>
                </a:pPr>
                <a:endParaRPr lang="en-US"/>
              </a:p>
            </c:txPr>
            <c:dLblPos val="outEnd"/>
            <c:showLegendKey val="0"/>
            <c:showVal val="1"/>
            <c:showCatName val="0"/>
            <c:showSerName val="0"/>
            <c:showPercent val="0"/>
            <c:showBubbleSize val="0"/>
            <c:showLeaderLines val="0"/>
          </c:dLbls>
          <c:cat>
            <c:strRef>
              <c:f>'by race_ethnicity'!$A$35:$A$37</c:f>
              <c:strCache>
                <c:ptCount val="3"/>
                <c:pt idx="0">
                  <c:v>Past 30-day prescription painkiller use </c:v>
                </c:pt>
                <c:pt idx="1">
                  <c:v>Past 30-day painkiller use to get high</c:v>
                </c:pt>
                <c:pt idx="2">
                  <c:v>Prevalence of receiving prescription painkiller past year</c:v>
                </c:pt>
              </c:strCache>
            </c:strRef>
          </c:cat>
          <c:val>
            <c:numRef>
              <c:f>'by race_ethnicity'!$E$35:$E$37</c:f>
              <c:numCache>
                <c:formatCode>0.0%</c:formatCode>
                <c:ptCount val="3"/>
                <c:pt idx="0">
                  <c:v>0.157</c:v>
                </c:pt>
                <c:pt idx="1">
                  <c:v>0.129</c:v>
                </c:pt>
                <c:pt idx="2">
                  <c:v>0.29299999999999998</c:v>
                </c:pt>
              </c:numCache>
            </c:numRef>
          </c:val>
        </c:ser>
        <c:dLbls>
          <c:dLblPos val="outEnd"/>
          <c:showLegendKey val="0"/>
          <c:showVal val="1"/>
          <c:showCatName val="0"/>
          <c:showSerName val="0"/>
          <c:showPercent val="0"/>
          <c:showBubbleSize val="0"/>
        </c:dLbls>
        <c:gapWidth val="150"/>
        <c:axId val="73730688"/>
        <c:axId val="73748864"/>
      </c:barChart>
      <c:catAx>
        <c:axId val="73730688"/>
        <c:scaling>
          <c:orientation val="minMax"/>
        </c:scaling>
        <c:delete val="0"/>
        <c:axPos val="b"/>
        <c:majorTickMark val="out"/>
        <c:minorTickMark val="none"/>
        <c:tickLblPos val="nextTo"/>
        <c:crossAx val="73748864"/>
        <c:crosses val="autoZero"/>
        <c:auto val="1"/>
        <c:lblAlgn val="ctr"/>
        <c:lblOffset val="100"/>
        <c:noMultiLvlLbl val="0"/>
      </c:catAx>
      <c:valAx>
        <c:axId val="73748864"/>
        <c:scaling>
          <c:orientation val="minMax"/>
          <c:max val="0.5"/>
        </c:scaling>
        <c:delete val="0"/>
        <c:axPos val="l"/>
        <c:majorGridlines/>
        <c:title>
          <c:tx>
            <c:rich>
              <a:bodyPr rot="-5400000" vert="horz"/>
              <a:lstStyle/>
              <a:p>
                <a:pPr>
                  <a:defRPr/>
                </a:pPr>
                <a:r>
                  <a:rPr lang="en-US"/>
                  <a:t>Percent</a:t>
                </a:r>
              </a:p>
            </c:rich>
          </c:tx>
          <c:layout/>
          <c:overlay val="0"/>
        </c:title>
        <c:numFmt formatCode="0%" sourceLinked="0"/>
        <c:majorTickMark val="out"/>
        <c:minorTickMark val="none"/>
        <c:tickLblPos val="nextTo"/>
        <c:crossAx val="73730688"/>
        <c:crosses val="autoZero"/>
        <c:crossBetween val="between"/>
        <c:majorUnit val="0.1"/>
      </c:valAx>
    </c:plotArea>
    <c:legend>
      <c:legendPos val="t"/>
      <c:layout>
        <c:manualLayout>
          <c:xMode val="edge"/>
          <c:yMode val="edge"/>
          <c:x val="5.6699584426946635E-2"/>
          <c:y val="0"/>
          <c:w val="0.88660083114610677"/>
          <c:h val="0.10870528683914513"/>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'reasons to use Rx'!$B$35:$B$45</c:f>
              <c:strCache>
                <c:ptCount val="11"/>
                <c:pt idx="0">
                  <c:v>Treat pain identified by doctors/dentists </c:v>
                </c:pt>
                <c:pt idx="1">
                  <c:v>For pain not identified by doctors</c:v>
                </c:pt>
                <c:pt idx="2">
                  <c:v>Help me sleep</c:v>
                </c:pt>
                <c:pt idx="3">
                  <c:v>Cope with anxiety or stress</c:v>
                </c:pt>
                <c:pt idx="4">
                  <c:v>Get high, messed up or stoned </c:v>
                </c:pt>
                <c:pt idx="5">
                  <c:v>Another reason</c:v>
                </c:pt>
                <c:pt idx="6">
                  <c:v>Have fun with friends socially</c:v>
                </c:pt>
                <c:pt idx="7">
                  <c:v>Substitute for other drugs or medications </c:v>
                </c:pt>
                <c:pt idx="8">
                  <c:v>Affect the impact of other drugs</c:v>
                </c:pt>
                <c:pt idx="9">
                  <c:v>Avoid the bad feelings of withdrawal </c:v>
                </c:pt>
                <c:pt idx="10">
                  <c:v>Cope with social pressure</c:v>
                </c:pt>
              </c:strCache>
            </c:strRef>
          </c:cat>
          <c:val>
            <c:numRef>
              <c:f>'reasons to use Rx'!$C$35:$C$45</c:f>
              <c:numCache>
                <c:formatCode>0.0%</c:formatCode>
                <c:ptCount val="11"/>
                <c:pt idx="0">
                  <c:v>0.67589999999999995</c:v>
                </c:pt>
                <c:pt idx="1">
                  <c:v>0.14319999999999999</c:v>
                </c:pt>
                <c:pt idx="2">
                  <c:v>7.8100000000000003E-2</c:v>
                </c:pt>
                <c:pt idx="3">
                  <c:v>5.7099999999999998E-2</c:v>
                </c:pt>
                <c:pt idx="4">
                  <c:v>3.6799999999999999E-2</c:v>
                </c:pt>
                <c:pt idx="5">
                  <c:v>3.5000000000000003E-2</c:v>
                </c:pt>
                <c:pt idx="6">
                  <c:v>3.4000000000000002E-2</c:v>
                </c:pt>
                <c:pt idx="7">
                  <c:v>2.0799999999999999E-2</c:v>
                </c:pt>
                <c:pt idx="8">
                  <c:v>1.4999999999999999E-2</c:v>
                </c:pt>
                <c:pt idx="9">
                  <c:v>1.3100000000000001E-2</c:v>
                </c:pt>
                <c:pt idx="10">
                  <c:v>1.17E-2</c:v>
                </c:pt>
              </c:numCache>
            </c:numRef>
          </c:val>
        </c:ser>
        <c:dLbls>
          <c:dLblPos val="outEnd"/>
          <c:showLegendKey val="0"/>
          <c:showVal val="1"/>
          <c:showCatName val="0"/>
          <c:showSerName val="0"/>
          <c:showPercent val="0"/>
          <c:showBubbleSize val="0"/>
        </c:dLbls>
        <c:gapWidth val="150"/>
        <c:axId val="88142208"/>
        <c:axId val="88143744"/>
      </c:barChart>
      <c:catAx>
        <c:axId val="88142208"/>
        <c:scaling>
          <c:orientation val="minMax"/>
        </c:scaling>
        <c:delete val="0"/>
        <c:axPos val="l"/>
        <c:majorTickMark val="out"/>
        <c:minorTickMark val="none"/>
        <c:tickLblPos val="nextTo"/>
        <c:txPr>
          <a:bodyPr/>
          <a:lstStyle/>
          <a:p>
            <a:pPr>
              <a:defRPr sz="1400"/>
            </a:pPr>
            <a:endParaRPr lang="en-US"/>
          </a:p>
        </c:txPr>
        <c:crossAx val="88143744"/>
        <c:crosses val="autoZero"/>
        <c:auto val="1"/>
        <c:lblAlgn val="ctr"/>
        <c:lblOffset val="100"/>
        <c:noMultiLvlLbl val="0"/>
      </c:catAx>
      <c:valAx>
        <c:axId val="88143744"/>
        <c:scaling>
          <c:orientation val="minMax"/>
        </c:scaling>
        <c:delete val="0"/>
        <c:axPos val="b"/>
        <c:majorGridlines/>
        <c:numFmt formatCode="0.0%" sourceLinked="1"/>
        <c:majorTickMark val="out"/>
        <c:minorTickMark val="none"/>
        <c:tickLblPos val="nextTo"/>
        <c:txPr>
          <a:bodyPr/>
          <a:lstStyle/>
          <a:p>
            <a:pPr>
              <a:defRPr sz="1200"/>
            </a:pPr>
            <a:endParaRPr lang="en-US"/>
          </a:p>
        </c:txPr>
        <c:crossAx val="88142208"/>
        <c:crosses val="autoZero"/>
        <c:crossBetween val="between"/>
        <c:majorUnit val="0.1"/>
      </c:valAx>
    </c:plotArea>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c:f>
              <c:strCache>
                <c:ptCount val="1"/>
                <c:pt idx="0">
                  <c:v>Unweighted Sample %</c:v>
                </c:pt>
              </c:strCache>
            </c:strRef>
          </c:tx>
          <c:spPr>
            <a:solidFill>
              <a:schemeClr val="accent6">
                <a:lumMod val="20000"/>
                <a:lumOff val="80000"/>
              </a:schemeClr>
            </a:solidFill>
          </c:spPr>
          <c:invertIfNegative val="0"/>
          <c:cat>
            <c:strRef>
              <c:f>Sheet1!$A$3:$A$10</c:f>
              <c:strCache>
                <c:ptCount val="8"/>
                <c:pt idx="0">
                  <c:v>18-20</c:v>
                </c:pt>
                <c:pt idx="1">
                  <c:v>21-25</c:v>
                </c:pt>
                <c:pt idx="2">
                  <c:v>26-30</c:v>
                </c:pt>
                <c:pt idx="3">
                  <c:v>31-40</c:v>
                </c:pt>
                <c:pt idx="4">
                  <c:v>41-50</c:v>
                </c:pt>
                <c:pt idx="5">
                  <c:v>51-60</c:v>
                </c:pt>
                <c:pt idx="6">
                  <c:v>61-70</c:v>
                </c:pt>
                <c:pt idx="7">
                  <c:v>70+</c:v>
                </c:pt>
              </c:strCache>
            </c:strRef>
          </c:cat>
          <c:val>
            <c:numRef>
              <c:f>Sheet1!$B$3:$B$10</c:f>
              <c:numCache>
                <c:formatCode>General</c:formatCode>
                <c:ptCount val="8"/>
                <c:pt idx="0">
                  <c:v>10.8</c:v>
                </c:pt>
                <c:pt idx="1">
                  <c:v>14.4</c:v>
                </c:pt>
                <c:pt idx="2">
                  <c:v>11.3</c:v>
                </c:pt>
                <c:pt idx="3">
                  <c:v>17.2</c:v>
                </c:pt>
                <c:pt idx="4">
                  <c:v>15.6</c:v>
                </c:pt>
                <c:pt idx="5">
                  <c:v>15.7</c:v>
                </c:pt>
                <c:pt idx="6">
                  <c:v>9.1</c:v>
                </c:pt>
                <c:pt idx="7" formatCode="0.0">
                  <c:v>6</c:v>
                </c:pt>
              </c:numCache>
            </c:numRef>
          </c:val>
        </c:ser>
        <c:ser>
          <c:idx val="1"/>
          <c:order val="1"/>
          <c:tx>
            <c:strRef>
              <c:f>Sheet1!$C$2</c:f>
              <c:strCache>
                <c:ptCount val="1"/>
                <c:pt idx="0">
                  <c:v>Weighted Sample %</c:v>
                </c:pt>
              </c:strCache>
            </c:strRef>
          </c:tx>
          <c:spPr>
            <a:solidFill>
              <a:schemeClr val="accent6">
                <a:lumMod val="60000"/>
                <a:lumOff val="40000"/>
              </a:schemeClr>
            </a:solidFill>
          </c:spPr>
          <c:invertIfNegative val="0"/>
          <c:cat>
            <c:strRef>
              <c:f>Sheet1!$A$3:$A$10</c:f>
              <c:strCache>
                <c:ptCount val="8"/>
                <c:pt idx="0">
                  <c:v>18-20</c:v>
                </c:pt>
                <c:pt idx="1">
                  <c:v>21-25</c:v>
                </c:pt>
                <c:pt idx="2">
                  <c:v>26-30</c:v>
                </c:pt>
                <c:pt idx="3">
                  <c:v>31-40</c:v>
                </c:pt>
                <c:pt idx="4">
                  <c:v>41-50</c:v>
                </c:pt>
                <c:pt idx="5">
                  <c:v>51-60</c:v>
                </c:pt>
                <c:pt idx="6">
                  <c:v>61-70</c:v>
                </c:pt>
                <c:pt idx="7">
                  <c:v>70+</c:v>
                </c:pt>
              </c:strCache>
            </c:strRef>
          </c:cat>
          <c:val>
            <c:numRef>
              <c:f>Sheet1!$C$3:$C$10</c:f>
              <c:numCache>
                <c:formatCode>0.0</c:formatCode>
                <c:ptCount val="8"/>
                <c:pt idx="0">
                  <c:v>5.6</c:v>
                </c:pt>
                <c:pt idx="1">
                  <c:v>9.6</c:v>
                </c:pt>
                <c:pt idx="2">
                  <c:v>9</c:v>
                </c:pt>
                <c:pt idx="3">
                  <c:v>16.100000000000001</c:v>
                </c:pt>
                <c:pt idx="4">
                  <c:v>16</c:v>
                </c:pt>
                <c:pt idx="5">
                  <c:v>18</c:v>
                </c:pt>
                <c:pt idx="6">
                  <c:v>13.9</c:v>
                </c:pt>
                <c:pt idx="7">
                  <c:v>11.6</c:v>
                </c:pt>
              </c:numCache>
            </c:numRef>
          </c:val>
        </c:ser>
        <c:ser>
          <c:idx val="2"/>
          <c:order val="2"/>
          <c:tx>
            <c:strRef>
              <c:f>Sheet1!$D$2</c:f>
              <c:strCache>
                <c:ptCount val="1"/>
                <c:pt idx="0">
                  <c:v>NM Census %</c:v>
                </c:pt>
              </c:strCache>
            </c:strRef>
          </c:tx>
          <c:spPr>
            <a:solidFill>
              <a:schemeClr val="accent2">
                <a:lumMod val="75000"/>
              </a:schemeClr>
            </a:solidFill>
          </c:spPr>
          <c:invertIfNegative val="0"/>
          <c:cat>
            <c:strRef>
              <c:f>Sheet1!$A$3:$A$10</c:f>
              <c:strCache>
                <c:ptCount val="8"/>
                <c:pt idx="0">
                  <c:v>18-20</c:v>
                </c:pt>
                <c:pt idx="1">
                  <c:v>21-25</c:v>
                </c:pt>
                <c:pt idx="2">
                  <c:v>26-30</c:v>
                </c:pt>
                <c:pt idx="3">
                  <c:v>31-40</c:v>
                </c:pt>
                <c:pt idx="4">
                  <c:v>41-50</c:v>
                </c:pt>
                <c:pt idx="5">
                  <c:v>51-60</c:v>
                </c:pt>
                <c:pt idx="6">
                  <c:v>61-70</c:v>
                </c:pt>
                <c:pt idx="7">
                  <c:v>70+</c:v>
                </c:pt>
              </c:strCache>
            </c:strRef>
          </c:cat>
          <c:val>
            <c:numRef>
              <c:f>Sheet1!$D$3:$D$10</c:f>
              <c:numCache>
                <c:formatCode>General</c:formatCode>
                <c:ptCount val="8"/>
                <c:pt idx="0">
                  <c:v>5.5</c:v>
                </c:pt>
                <c:pt idx="1">
                  <c:v>9.6</c:v>
                </c:pt>
                <c:pt idx="2">
                  <c:v>8.9</c:v>
                </c:pt>
                <c:pt idx="3">
                  <c:v>16.100000000000001</c:v>
                </c:pt>
                <c:pt idx="4">
                  <c:v>16.100000000000001</c:v>
                </c:pt>
                <c:pt idx="5" formatCode="0.0">
                  <c:v>18</c:v>
                </c:pt>
                <c:pt idx="6">
                  <c:v>14.1</c:v>
                </c:pt>
                <c:pt idx="7">
                  <c:v>11.7</c:v>
                </c:pt>
              </c:numCache>
            </c:numRef>
          </c:val>
        </c:ser>
        <c:dLbls>
          <c:showLegendKey val="0"/>
          <c:showVal val="0"/>
          <c:showCatName val="0"/>
          <c:showSerName val="0"/>
          <c:showPercent val="0"/>
          <c:showBubbleSize val="0"/>
        </c:dLbls>
        <c:gapWidth val="150"/>
        <c:axId val="70517120"/>
        <c:axId val="70519040"/>
      </c:barChart>
      <c:catAx>
        <c:axId val="70517120"/>
        <c:scaling>
          <c:orientation val="minMax"/>
        </c:scaling>
        <c:delete val="0"/>
        <c:axPos val="b"/>
        <c:title>
          <c:tx>
            <c:rich>
              <a:bodyPr/>
              <a:lstStyle/>
              <a:p>
                <a:pPr>
                  <a:defRPr/>
                </a:pPr>
                <a:r>
                  <a:rPr lang="en-US"/>
                  <a:t>Age range</a:t>
                </a:r>
              </a:p>
            </c:rich>
          </c:tx>
          <c:layout/>
          <c:overlay val="0"/>
        </c:title>
        <c:majorTickMark val="out"/>
        <c:minorTickMark val="none"/>
        <c:tickLblPos val="nextTo"/>
        <c:crossAx val="70519040"/>
        <c:crosses val="autoZero"/>
        <c:auto val="1"/>
        <c:lblAlgn val="ctr"/>
        <c:lblOffset val="100"/>
        <c:noMultiLvlLbl val="0"/>
      </c:catAx>
      <c:valAx>
        <c:axId val="70519040"/>
        <c:scaling>
          <c:orientation val="minMax"/>
        </c:scaling>
        <c:delete val="0"/>
        <c:axPos val="l"/>
        <c:majorGridlines/>
        <c:title>
          <c:tx>
            <c:rich>
              <a:bodyPr rot="-5400000" vert="horz"/>
              <a:lstStyle/>
              <a:p>
                <a:pPr>
                  <a:defRPr/>
                </a:pPr>
                <a:r>
                  <a:rPr lang="en-US"/>
                  <a:t>Percent</a:t>
                </a:r>
              </a:p>
            </c:rich>
          </c:tx>
          <c:layout/>
          <c:overlay val="0"/>
        </c:title>
        <c:numFmt formatCode="General" sourceLinked="1"/>
        <c:majorTickMark val="out"/>
        <c:minorTickMark val="none"/>
        <c:tickLblPos val="nextTo"/>
        <c:crossAx val="70517120"/>
        <c:crosses val="autoZero"/>
        <c:crossBetween val="between"/>
      </c:valAx>
    </c:plotArea>
    <c:legend>
      <c:legendPos val="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'Rx resources'!$B$29:$B$36</c:f>
              <c:strCache>
                <c:ptCount val="8"/>
                <c:pt idx="0">
                  <c:v>A doctor/doctors prescribed </c:v>
                </c:pt>
                <c:pt idx="1">
                  <c:v>Friend shared </c:v>
                </c:pt>
                <c:pt idx="2">
                  <c:v>Family member shared </c:v>
                </c:pt>
                <c:pt idx="3">
                  <c:v>Bought from a dealer/stranger</c:v>
                </c:pt>
                <c:pt idx="4">
                  <c:v>Other places</c:v>
                </c:pt>
                <c:pt idx="5">
                  <c:v>Taken from a friend/relative</c:v>
                </c:pt>
                <c:pt idx="6">
                  <c:v>Bought in Mexico</c:v>
                </c:pt>
                <c:pt idx="7">
                  <c:v>Bought on the internet</c:v>
                </c:pt>
              </c:strCache>
            </c:strRef>
          </c:cat>
          <c:val>
            <c:numRef>
              <c:f>'Rx resources'!$C$29:$C$36</c:f>
              <c:numCache>
                <c:formatCode>0.0%</c:formatCode>
                <c:ptCount val="8"/>
                <c:pt idx="0">
                  <c:v>0.74160000000000004</c:v>
                </c:pt>
                <c:pt idx="1">
                  <c:v>7.4200000000000002E-2</c:v>
                </c:pt>
                <c:pt idx="2">
                  <c:v>6.2600000000000003E-2</c:v>
                </c:pt>
                <c:pt idx="3">
                  <c:v>1.6799999999999999E-2</c:v>
                </c:pt>
                <c:pt idx="4">
                  <c:v>1.4800000000000001E-2</c:v>
                </c:pt>
                <c:pt idx="5">
                  <c:v>1.04E-2</c:v>
                </c:pt>
                <c:pt idx="6">
                  <c:v>6.6E-3</c:v>
                </c:pt>
                <c:pt idx="7">
                  <c:v>1.6999999999999999E-3</c:v>
                </c:pt>
              </c:numCache>
            </c:numRef>
          </c:val>
        </c:ser>
        <c:dLbls>
          <c:showLegendKey val="0"/>
          <c:showVal val="0"/>
          <c:showCatName val="0"/>
          <c:showSerName val="0"/>
          <c:showPercent val="0"/>
          <c:showBubbleSize val="0"/>
        </c:dLbls>
        <c:gapWidth val="150"/>
        <c:axId val="87783680"/>
        <c:axId val="87789568"/>
      </c:barChart>
      <c:catAx>
        <c:axId val="87783680"/>
        <c:scaling>
          <c:orientation val="minMax"/>
        </c:scaling>
        <c:delete val="0"/>
        <c:axPos val="l"/>
        <c:majorTickMark val="out"/>
        <c:minorTickMark val="none"/>
        <c:tickLblPos val="nextTo"/>
        <c:txPr>
          <a:bodyPr/>
          <a:lstStyle/>
          <a:p>
            <a:pPr>
              <a:defRPr sz="1800"/>
            </a:pPr>
            <a:endParaRPr lang="en-US"/>
          </a:p>
        </c:txPr>
        <c:crossAx val="87789568"/>
        <c:crosses val="autoZero"/>
        <c:auto val="1"/>
        <c:lblAlgn val="ctr"/>
        <c:lblOffset val="100"/>
        <c:noMultiLvlLbl val="0"/>
      </c:catAx>
      <c:valAx>
        <c:axId val="87789568"/>
        <c:scaling>
          <c:orientation val="minMax"/>
        </c:scaling>
        <c:delete val="0"/>
        <c:axPos val="b"/>
        <c:majorGridlines/>
        <c:numFmt formatCode="0.0%" sourceLinked="1"/>
        <c:majorTickMark val="out"/>
        <c:minorTickMark val="none"/>
        <c:tickLblPos val="nextTo"/>
        <c:txPr>
          <a:bodyPr/>
          <a:lstStyle/>
          <a:p>
            <a:pPr>
              <a:defRPr sz="1400"/>
            </a:pPr>
            <a:endParaRPr lang="en-US"/>
          </a:p>
        </c:txPr>
        <c:crossAx val="87783680"/>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'WHole Sample'!$B$22</c:f>
              <c:strCache>
                <c:ptCount val="1"/>
                <c:pt idx="0">
                  <c:v>Whole sample</c:v>
                </c:pt>
              </c:strCache>
            </c:strRef>
          </c:tx>
          <c:spPr>
            <a:solidFill>
              <a:schemeClr val="bg2">
                <a:lumMod val="20000"/>
                <a:lumOff val="80000"/>
              </a:schemeClr>
            </a:solidFill>
          </c:spPr>
          <c:invertIfNegative val="0"/>
          <c:dLbls>
            <c:dLbl>
              <c:idx val="1"/>
              <c:layout>
                <c:manualLayout>
                  <c:x val="-2.037351443123939E-2"/>
                  <c:y val="4.6296296296296294E-3"/>
                </c:manualLayout>
              </c:layout>
              <c:dLblPos val="outEnd"/>
              <c:showLegendKey val="0"/>
              <c:showVal val="1"/>
              <c:showCatName val="0"/>
              <c:showSerName val="0"/>
              <c:showPercent val="0"/>
              <c:showBubbleSize val="0"/>
            </c:dLbl>
            <c:dLbl>
              <c:idx val="3"/>
              <c:layout>
                <c:manualLayout>
                  <c:x val="-1.3582342954159592E-2"/>
                  <c:y val="4.6296296296296294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'WHole Sample'!$A$23:$A$26</c:f>
              <c:strCache>
                <c:ptCount val="4"/>
                <c:pt idx="0">
                  <c:v>Presence of a serious mental illness</c:v>
                </c:pt>
                <c:pt idx="1">
                  <c:v>Having mental health or drug/alcohol problems in the past year </c:v>
                </c:pt>
                <c:pt idx="2">
                  <c:v>Suicidal thoughts in the past year </c:v>
                </c:pt>
                <c:pt idx="3">
                  <c:v>Received professional help on mental health or drug/alcohol problems in the past year </c:v>
                </c:pt>
              </c:strCache>
            </c:strRef>
          </c:cat>
          <c:val>
            <c:numRef>
              <c:f>'WHole Sample'!$B$23:$B$26</c:f>
              <c:numCache>
                <c:formatCode>0.0%</c:formatCode>
                <c:ptCount val="4"/>
                <c:pt idx="0">
                  <c:v>5.3999999999999999E-2</c:v>
                </c:pt>
                <c:pt idx="1">
                  <c:v>0.157</c:v>
                </c:pt>
                <c:pt idx="2">
                  <c:v>4.1000000000000002E-2</c:v>
                </c:pt>
                <c:pt idx="3">
                  <c:v>0.111</c:v>
                </c:pt>
              </c:numCache>
            </c:numRef>
          </c:val>
        </c:ser>
        <c:ser>
          <c:idx val="1"/>
          <c:order val="1"/>
          <c:tx>
            <c:strRef>
              <c:f>'WHole Sample'!$C$22</c:f>
              <c:strCache>
                <c:ptCount val="1"/>
                <c:pt idx="0">
                  <c:v>Male</c:v>
                </c:pt>
              </c:strCache>
            </c:strRef>
          </c:tx>
          <c:spPr>
            <a:solidFill>
              <a:schemeClr val="accent6">
                <a:lumMod val="60000"/>
                <a:lumOff val="40000"/>
              </a:schemeClr>
            </a:solidFill>
          </c:spPr>
          <c:invertIfNegative val="0"/>
          <c:cat>
            <c:strRef>
              <c:f>'WHole Sample'!$A$23:$A$26</c:f>
              <c:strCache>
                <c:ptCount val="4"/>
                <c:pt idx="0">
                  <c:v>Presence of a serious mental illness</c:v>
                </c:pt>
                <c:pt idx="1">
                  <c:v>Having mental health or drug/alcohol problems in the past year </c:v>
                </c:pt>
                <c:pt idx="2">
                  <c:v>Suicidal thoughts in the past year </c:v>
                </c:pt>
                <c:pt idx="3">
                  <c:v>Received professional help on mental health or drug/alcohol problems in the past year </c:v>
                </c:pt>
              </c:strCache>
            </c:strRef>
          </c:cat>
          <c:val>
            <c:numRef>
              <c:f>'WHole Sample'!$C$23:$C$26</c:f>
              <c:numCache>
                <c:formatCode>0.0%</c:formatCode>
                <c:ptCount val="4"/>
                <c:pt idx="0">
                  <c:v>4.8000000000000001E-2</c:v>
                </c:pt>
                <c:pt idx="1">
                  <c:v>0.161</c:v>
                </c:pt>
                <c:pt idx="2">
                  <c:v>4.5999999999999999E-2</c:v>
                </c:pt>
                <c:pt idx="3">
                  <c:v>0.10199999999999999</c:v>
                </c:pt>
              </c:numCache>
            </c:numRef>
          </c:val>
        </c:ser>
        <c:ser>
          <c:idx val="2"/>
          <c:order val="2"/>
          <c:tx>
            <c:strRef>
              <c:f>'WHole Sample'!$D$22</c:f>
              <c:strCache>
                <c:ptCount val="1"/>
                <c:pt idx="0">
                  <c:v>Female</c:v>
                </c:pt>
              </c:strCache>
            </c:strRef>
          </c:tx>
          <c:spPr>
            <a:solidFill>
              <a:schemeClr val="accent2">
                <a:lumMod val="75000"/>
              </a:schemeClr>
            </a:solidFill>
          </c:spPr>
          <c:invertIfNegative val="0"/>
          <c:dLbls>
            <c:dLbl>
              <c:idx val="1"/>
              <c:layout>
                <c:manualLayout>
                  <c:x val="1.3582342954159592E-2"/>
                  <c:y val="4.6296296296296294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'WHole Sample'!$A$23:$A$26</c:f>
              <c:strCache>
                <c:ptCount val="4"/>
                <c:pt idx="0">
                  <c:v>Presence of a serious mental illness</c:v>
                </c:pt>
                <c:pt idx="1">
                  <c:v>Having mental health or drug/alcohol problems in the past year </c:v>
                </c:pt>
                <c:pt idx="2">
                  <c:v>Suicidal thoughts in the past year </c:v>
                </c:pt>
                <c:pt idx="3">
                  <c:v>Received professional help on mental health or drug/alcohol problems in the past year </c:v>
                </c:pt>
              </c:strCache>
            </c:strRef>
          </c:cat>
          <c:val>
            <c:numRef>
              <c:f>'WHole Sample'!$D$23:$D$26</c:f>
              <c:numCache>
                <c:formatCode>0.0%</c:formatCode>
                <c:ptCount val="4"/>
                <c:pt idx="0">
                  <c:v>5.8000000000000003E-2</c:v>
                </c:pt>
                <c:pt idx="1">
                  <c:v>0.153</c:v>
                </c:pt>
                <c:pt idx="2">
                  <c:v>3.5000000000000003E-2</c:v>
                </c:pt>
                <c:pt idx="3">
                  <c:v>0.11700000000000001</c:v>
                </c:pt>
              </c:numCache>
            </c:numRef>
          </c:val>
        </c:ser>
        <c:dLbls>
          <c:dLblPos val="outEnd"/>
          <c:showLegendKey val="0"/>
          <c:showVal val="1"/>
          <c:showCatName val="0"/>
          <c:showSerName val="0"/>
          <c:showPercent val="0"/>
          <c:showBubbleSize val="0"/>
        </c:dLbls>
        <c:gapWidth val="150"/>
        <c:axId val="87829120"/>
        <c:axId val="87844352"/>
      </c:barChart>
      <c:catAx>
        <c:axId val="87829120"/>
        <c:scaling>
          <c:orientation val="minMax"/>
        </c:scaling>
        <c:delete val="0"/>
        <c:axPos val="b"/>
        <c:majorTickMark val="out"/>
        <c:minorTickMark val="none"/>
        <c:tickLblPos val="nextTo"/>
        <c:txPr>
          <a:bodyPr/>
          <a:lstStyle/>
          <a:p>
            <a:pPr>
              <a:defRPr sz="1600"/>
            </a:pPr>
            <a:endParaRPr lang="en-US"/>
          </a:p>
        </c:txPr>
        <c:crossAx val="87844352"/>
        <c:crosses val="autoZero"/>
        <c:auto val="1"/>
        <c:lblAlgn val="ctr"/>
        <c:lblOffset val="100"/>
        <c:noMultiLvlLbl val="0"/>
      </c:catAx>
      <c:valAx>
        <c:axId val="87844352"/>
        <c:scaling>
          <c:orientation val="minMax"/>
          <c:max val="0.2"/>
        </c:scaling>
        <c:delete val="0"/>
        <c:axPos val="l"/>
        <c:majorGridlines/>
        <c:numFmt formatCode="0.0%" sourceLinked="1"/>
        <c:majorTickMark val="out"/>
        <c:minorTickMark val="none"/>
        <c:tickLblPos val="nextTo"/>
        <c:txPr>
          <a:bodyPr/>
          <a:lstStyle/>
          <a:p>
            <a:pPr>
              <a:defRPr sz="1600"/>
            </a:pPr>
            <a:endParaRPr lang="en-US"/>
          </a:p>
        </c:txPr>
        <c:crossAx val="87829120"/>
        <c:crosses val="autoZero"/>
        <c:crossBetween val="between"/>
        <c:majorUnit val="4.0000000000000008E-2"/>
      </c:valAx>
    </c:plotArea>
    <c:legend>
      <c:legendPos val="t"/>
      <c:layout/>
      <c:overlay val="0"/>
      <c:txPr>
        <a:bodyPr/>
        <a:lstStyle/>
        <a:p>
          <a:pPr>
            <a:defRPr sz="16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Race_Ethnicity!$B$18</c:f>
              <c:strCache>
                <c:ptCount val="1"/>
                <c:pt idx="0">
                  <c:v>Non-Hispanic White</c:v>
                </c:pt>
              </c:strCache>
            </c:strRef>
          </c:tx>
          <c:spPr>
            <a:solidFill>
              <a:schemeClr val="bg2">
                <a:lumMod val="20000"/>
                <a:lumOff val="80000"/>
              </a:schemeClr>
            </a:solidFill>
          </c:spPr>
          <c:invertIfNegative val="0"/>
          <c:dLbls>
            <c:dLbl>
              <c:idx val="0"/>
              <c:layout>
                <c:manualLayout>
                  <c:x val="-1.1185682326621925E-2"/>
                  <c:y val="4.6296296296296294E-3"/>
                </c:manualLayout>
              </c:layout>
              <c:dLblPos val="outEnd"/>
              <c:showLegendKey val="0"/>
              <c:showVal val="1"/>
              <c:showCatName val="0"/>
              <c:showSerName val="0"/>
              <c:showPercent val="0"/>
              <c:showBubbleSize val="0"/>
            </c:dLbl>
            <c:dLbl>
              <c:idx val="2"/>
              <c:layout>
                <c:manualLayout>
                  <c:x val="-1.1185682326621925E-2"/>
                  <c:y val="0"/>
                </c:manualLayout>
              </c:layout>
              <c:dLblPos val="outEnd"/>
              <c:showLegendKey val="0"/>
              <c:showVal val="1"/>
              <c:showCatName val="0"/>
              <c:showSerName val="0"/>
              <c:showPercent val="0"/>
              <c:showBubbleSize val="0"/>
            </c:dLbl>
            <c:dLbl>
              <c:idx val="3"/>
              <c:layout>
                <c:manualLayout>
                  <c:x val="-2.0134228187919462E-2"/>
                  <c:y val="4.6296296296296719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Race_Ethnicity!$A$19:$A$22</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Race_Ethnicity!$B$19:$B$22</c:f>
              <c:numCache>
                <c:formatCode>0.0%</c:formatCode>
                <c:ptCount val="4"/>
                <c:pt idx="0">
                  <c:v>4.2000000000000003E-2</c:v>
                </c:pt>
                <c:pt idx="1">
                  <c:v>0.17</c:v>
                </c:pt>
                <c:pt idx="2">
                  <c:v>3.7999999999999999E-2</c:v>
                </c:pt>
                <c:pt idx="3">
                  <c:v>0.113</c:v>
                </c:pt>
              </c:numCache>
            </c:numRef>
          </c:val>
        </c:ser>
        <c:ser>
          <c:idx val="1"/>
          <c:order val="1"/>
          <c:tx>
            <c:strRef>
              <c:f>Race_Ethnicity!$C$18</c:f>
              <c:strCache>
                <c:ptCount val="1"/>
                <c:pt idx="0">
                  <c:v>Hispanic</c:v>
                </c:pt>
              </c:strCache>
            </c:strRef>
          </c:tx>
          <c:spPr>
            <a:solidFill>
              <a:schemeClr val="accent6">
                <a:lumMod val="60000"/>
                <a:lumOff val="40000"/>
              </a:schemeClr>
            </a:solidFill>
          </c:spPr>
          <c:invertIfNegative val="0"/>
          <c:dLbls>
            <c:dLbl>
              <c:idx val="0"/>
              <c:layout>
                <c:manualLayout>
                  <c:x val="-1.1185682326621925E-2"/>
                  <c:y val="-4.6296296296296294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Race_Ethnicity!$A$19:$A$22</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Race_Ethnicity!$C$19:$C$22</c:f>
              <c:numCache>
                <c:formatCode>0.0%</c:formatCode>
                <c:ptCount val="4"/>
                <c:pt idx="0">
                  <c:v>6.2E-2</c:v>
                </c:pt>
                <c:pt idx="1">
                  <c:v>0.14399999999999999</c:v>
                </c:pt>
                <c:pt idx="2">
                  <c:v>3.5999999999999997E-2</c:v>
                </c:pt>
                <c:pt idx="3">
                  <c:v>0.10100000000000001</c:v>
                </c:pt>
              </c:numCache>
            </c:numRef>
          </c:val>
        </c:ser>
        <c:ser>
          <c:idx val="2"/>
          <c:order val="2"/>
          <c:tx>
            <c:strRef>
              <c:f>Race_Ethnicity!$D$18</c:f>
              <c:strCache>
                <c:ptCount val="1"/>
                <c:pt idx="0">
                  <c:v>Native American</c:v>
                </c:pt>
              </c:strCache>
            </c:strRef>
          </c:tx>
          <c:spPr>
            <a:solidFill>
              <a:schemeClr val="accent2">
                <a:lumMod val="75000"/>
              </a:schemeClr>
            </a:solidFill>
          </c:spPr>
          <c:invertIfNegative val="0"/>
          <c:cat>
            <c:strRef>
              <c:f>Race_Ethnicity!$A$19:$A$22</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Race_Ethnicity!$D$19:$D$22</c:f>
              <c:numCache>
                <c:formatCode>0.0%</c:formatCode>
                <c:ptCount val="4"/>
                <c:pt idx="0">
                  <c:v>5.8999999999999997E-2</c:v>
                </c:pt>
                <c:pt idx="1">
                  <c:v>0.17499999999999999</c:v>
                </c:pt>
                <c:pt idx="2">
                  <c:v>7.0000000000000007E-2</c:v>
                </c:pt>
                <c:pt idx="3">
                  <c:v>0.182</c:v>
                </c:pt>
              </c:numCache>
            </c:numRef>
          </c:val>
        </c:ser>
        <c:ser>
          <c:idx val="3"/>
          <c:order val="3"/>
          <c:tx>
            <c:strRef>
              <c:f>Race_Ethnicity!$E$18</c:f>
              <c:strCache>
                <c:ptCount val="1"/>
                <c:pt idx="0">
                  <c:v>Other</c:v>
                </c:pt>
              </c:strCache>
            </c:strRef>
          </c:tx>
          <c:invertIfNegative val="0"/>
          <c:cat>
            <c:strRef>
              <c:f>Race_Ethnicity!$A$19:$A$22</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Race_Ethnicity!$E$19:$E$22</c:f>
              <c:numCache>
                <c:formatCode>0.0%</c:formatCode>
                <c:ptCount val="4"/>
                <c:pt idx="0">
                  <c:v>8.5000000000000006E-2</c:v>
                </c:pt>
                <c:pt idx="1">
                  <c:v>0.129</c:v>
                </c:pt>
                <c:pt idx="2">
                  <c:v>8.5000000000000006E-2</c:v>
                </c:pt>
                <c:pt idx="3">
                  <c:v>8.5000000000000006E-2</c:v>
                </c:pt>
              </c:numCache>
            </c:numRef>
          </c:val>
        </c:ser>
        <c:dLbls>
          <c:dLblPos val="outEnd"/>
          <c:showLegendKey val="0"/>
          <c:showVal val="1"/>
          <c:showCatName val="0"/>
          <c:showSerName val="0"/>
          <c:showPercent val="0"/>
          <c:showBubbleSize val="0"/>
        </c:dLbls>
        <c:gapWidth val="150"/>
        <c:axId val="87903616"/>
        <c:axId val="87921792"/>
      </c:barChart>
      <c:catAx>
        <c:axId val="87903616"/>
        <c:scaling>
          <c:orientation val="minMax"/>
        </c:scaling>
        <c:delete val="0"/>
        <c:axPos val="b"/>
        <c:majorTickMark val="out"/>
        <c:minorTickMark val="none"/>
        <c:tickLblPos val="nextTo"/>
        <c:crossAx val="87921792"/>
        <c:crosses val="autoZero"/>
        <c:auto val="1"/>
        <c:lblAlgn val="ctr"/>
        <c:lblOffset val="100"/>
        <c:noMultiLvlLbl val="0"/>
      </c:catAx>
      <c:valAx>
        <c:axId val="87921792"/>
        <c:scaling>
          <c:orientation val="minMax"/>
        </c:scaling>
        <c:delete val="0"/>
        <c:axPos val="l"/>
        <c:majorGridlines/>
        <c:numFmt formatCode="0.0%" sourceLinked="1"/>
        <c:majorTickMark val="out"/>
        <c:minorTickMark val="none"/>
        <c:tickLblPos val="nextTo"/>
        <c:crossAx val="87903616"/>
        <c:crosses val="autoZero"/>
        <c:crossBetween val="between"/>
        <c:majorUnit val="4.0000000000000008E-2"/>
      </c:valAx>
    </c:plotArea>
    <c:legend>
      <c:legendPos val="t"/>
      <c:layout/>
      <c:overlay val="0"/>
    </c:legend>
    <c:plotVisOnly val="1"/>
    <c:dispBlanksAs val="gap"/>
    <c:showDLblsOverMax val="0"/>
  </c:chart>
  <c:txPr>
    <a:bodyPr/>
    <a:lstStyle/>
    <a:p>
      <a:pPr>
        <a:defRPr sz="16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military_LGBT!$E$22</c:f>
              <c:strCache>
                <c:ptCount val="1"/>
                <c:pt idx="0">
                  <c:v>Whole Sample</c:v>
                </c:pt>
              </c:strCache>
            </c:strRef>
          </c:tx>
          <c:spPr>
            <a:solidFill>
              <a:schemeClr val="bg2">
                <a:lumMod val="20000"/>
                <a:lumOff val="80000"/>
              </a:schemeClr>
            </a:solidFill>
          </c:spPr>
          <c:invertIfNegative val="0"/>
          <c:cat>
            <c:strRef>
              <c:f>military_LGBT!$D$23:$D$26</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military_LGBT!$E$23:$E$26</c:f>
              <c:numCache>
                <c:formatCode>General</c:formatCode>
                <c:ptCount val="4"/>
                <c:pt idx="0">
                  <c:v>5.4</c:v>
                </c:pt>
                <c:pt idx="1">
                  <c:v>15.7</c:v>
                </c:pt>
                <c:pt idx="2">
                  <c:v>4.0999999999999996</c:v>
                </c:pt>
                <c:pt idx="3">
                  <c:v>11.1</c:v>
                </c:pt>
              </c:numCache>
            </c:numRef>
          </c:val>
        </c:ser>
        <c:ser>
          <c:idx val="1"/>
          <c:order val="1"/>
          <c:tx>
            <c:strRef>
              <c:f>military_LGBT!$F$22</c:f>
              <c:strCache>
                <c:ptCount val="1"/>
                <c:pt idx="0">
                  <c:v>Military</c:v>
                </c:pt>
              </c:strCache>
            </c:strRef>
          </c:tx>
          <c:spPr>
            <a:solidFill>
              <a:schemeClr val="accent6">
                <a:lumMod val="60000"/>
                <a:lumOff val="40000"/>
              </a:schemeClr>
            </a:solidFill>
          </c:spPr>
          <c:invertIfNegative val="0"/>
          <c:cat>
            <c:strRef>
              <c:f>military_LGBT!$D$23:$D$26</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military_LGBT!$F$23:$F$26</c:f>
              <c:numCache>
                <c:formatCode>0.0</c:formatCode>
                <c:ptCount val="4"/>
                <c:pt idx="0" formatCode="General">
                  <c:v>4.3</c:v>
                </c:pt>
                <c:pt idx="1">
                  <c:v>13.9</c:v>
                </c:pt>
                <c:pt idx="2" formatCode="General">
                  <c:v>4.0999999999999996</c:v>
                </c:pt>
                <c:pt idx="3" formatCode="General">
                  <c:v>11.1</c:v>
                </c:pt>
              </c:numCache>
            </c:numRef>
          </c:val>
        </c:ser>
        <c:ser>
          <c:idx val="2"/>
          <c:order val="2"/>
          <c:tx>
            <c:strRef>
              <c:f>military_LGBT!$G$22</c:f>
              <c:strCache>
                <c:ptCount val="1"/>
                <c:pt idx="0">
                  <c:v>LGBT</c:v>
                </c:pt>
              </c:strCache>
            </c:strRef>
          </c:tx>
          <c:spPr>
            <a:solidFill>
              <a:schemeClr val="accent2">
                <a:lumMod val="75000"/>
              </a:schemeClr>
            </a:solidFill>
          </c:spPr>
          <c:invertIfNegative val="0"/>
          <c:cat>
            <c:strRef>
              <c:f>military_LGBT!$D$23:$D$26</c:f>
              <c:strCache>
                <c:ptCount val="4"/>
                <c:pt idx="0">
                  <c:v>Presence of a serious mental illness</c:v>
                </c:pt>
                <c:pt idx="1">
                  <c:v>Having mental health, drug or alcohol problems in the past year </c:v>
                </c:pt>
                <c:pt idx="2">
                  <c:v>Suicidal thoughts in the past year </c:v>
                </c:pt>
                <c:pt idx="3">
                  <c:v>Received professional help on mental health, drug or alcohol problems in the past year </c:v>
                </c:pt>
              </c:strCache>
            </c:strRef>
          </c:cat>
          <c:val>
            <c:numRef>
              <c:f>military_LGBT!$G$23:$G$26</c:f>
              <c:numCache>
                <c:formatCode>General</c:formatCode>
                <c:ptCount val="4"/>
                <c:pt idx="0">
                  <c:v>13.3</c:v>
                </c:pt>
                <c:pt idx="1">
                  <c:v>32.299999999999997</c:v>
                </c:pt>
                <c:pt idx="2">
                  <c:v>14.6</c:v>
                </c:pt>
                <c:pt idx="3" formatCode="0.0">
                  <c:v>20</c:v>
                </c:pt>
              </c:numCache>
            </c:numRef>
          </c:val>
        </c:ser>
        <c:dLbls>
          <c:dLblPos val="outEnd"/>
          <c:showLegendKey val="0"/>
          <c:showVal val="1"/>
          <c:showCatName val="0"/>
          <c:showSerName val="0"/>
          <c:showPercent val="0"/>
          <c:showBubbleSize val="0"/>
        </c:dLbls>
        <c:gapWidth val="150"/>
        <c:axId val="88430464"/>
        <c:axId val="88432000"/>
      </c:barChart>
      <c:catAx>
        <c:axId val="88430464"/>
        <c:scaling>
          <c:orientation val="minMax"/>
        </c:scaling>
        <c:delete val="0"/>
        <c:axPos val="b"/>
        <c:majorTickMark val="out"/>
        <c:minorTickMark val="none"/>
        <c:tickLblPos val="nextTo"/>
        <c:crossAx val="88432000"/>
        <c:crosses val="autoZero"/>
        <c:auto val="1"/>
        <c:lblAlgn val="ctr"/>
        <c:lblOffset val="100"/>
        <c:noMultiLvlLbl val="0"/>
      </c:catAx>
      <c:valAx>
        <c:axId val="88432000"/>
        <c:scaling>
          <c:orientation val="minMax"/>
        </c:scaling>
        <c:delete val="0"/>
        <c:axPos val="l"/>
        <c:majorGridlines/>
        <c:title>
          <c:tx>
            <c:rich>
              <a:bodyPr rot="-5400000" vert="horz"/>
              <a:lstStyle/>
              <a:p>
                <a:pPr>
                  <a:defRPr/>
                </a:pPr>
                <a:r>
                  <a:rPr lang="en-US"/>
                  <a:t>Percent</a:t>
                </a:r>
              </a:p>
            </c:rich>
          </c:tx>
          <c:layout/>
          <c:overlay val="0"/>
        </c:title>
        <c:numFmt formatCode="General" sourceLinked="1"/>
        <c:majorTickMark val="out"/>
        <c:minorTickMark val="none"/>
        <c:tickLblPos val="nextTo"/>
        <c:crossAx val="88430464"/>
        <c:crosses val="autoZero"/>
        <c:crossBetween val="between"/>
      </c:valAx>
    </c:plotArea>
    <c:legend>
      <c:legendPos val="t"/>
      <c:layout/>
      <c:overlay val="0"/>
    </c:legend>
    <c:plotVisOnly val="1"/>
    <c:dispBlanksAs val="gap"/>
    <c:showDLblsOverMax val="0"/>
  </c:chart>
  <c:txPr>
    <a:bodyPr/>
    <a:lstStyle/>
    <a:p>
      <a:pPr>
        <a:defRPr sz="16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'sources of MH help'!$B$36:$B$47</c:f>
              <c:strCache>
                <c:ptCount val="12"/>
                <c:pt idx="0">
                  <c:v>Private therapist or counselor</c:v>
                </c:pt>
                <c:pt idx="1">
                  <c:v>Primary care provider</c:v>
                </c:pt>
                <c:pt idx="2">
                  <c:v>Community mental or behavioral health center</c:v>
                </c:pt>
                <c:pt idx="3">
                  <c:v>Psychiatrist</c:v>
                </c:pt>
                <c:pt idx="4">
                  <c:v>Faith-based services </c:v>
                </c:pt>
                <c:pt idx="5">
                  <c:v>Other healers like herbalist etc.</c:v>
                </c:pt>
                <c:pt idx="6">
                  <c:v>Spiritual healer </c:v>
                </c:pt>
                <c:pt idx="7">
                  <c:v>Peer specialist or recovery coach</c:v>
                </c:pt>
                <c:pt idx="8">
                  <c:v>Emergency room </c:v>
                </c:pt>
                <c:pt idx="9">
                  <c:v>Other health practitioner </c:v>
                </c:pt>
                <c:pt idx="10">
                  <c:v>While in jail or prison </c:v>
                </c:pt>
                <c:pt idx="11">
                  <c:v>Inpatient behavioral health services or detox </c:v>
                </c:pt>
              </c:strCache>
            </c:strRef>
          </c:cat>
          <c:val>
            <c:numRef>
              <c:f>'sources of MH help'!$C$36:$C$47</c:f>
              <c:numCache>
                <c:formatCode>0.0%</c:formatCode>
                <c:ptCount val="12"/>
                <c:pt idx="0">
                  <c:v>0.36759999999999998</c:v>
                </c:pt>
                <c:pt idx="1">
                  <c:v>0.32279999999999998</c:v>
                </c:pt>
                <c:pt idx="2">
                  <c:v>0.16650000000000001</c:v>
                </c:pt>
                <c:pt idx="3">
                  <c:v>0.13469999999999999</c:v>
                </c:pt>
                <c:pt idx="4">
                  <c:v>0.1118</c:v>
                </c:pt>
                <c:pt idx="5">
                  <c:v>8.2600000000000007E-2</c:v>
                </c:pt>
                <c:pt idx="6">
                  <c:v>5.6500000000000002E-2</c:v>
                </c:pt>
                <c:pt idx="7">
                  <c:v>5.4800000000000001E-2</c:v>
                </c:pt>
                <c:pt idx="8">
                  <c:v>4.99E-2</c:v>
                </c:pt>
                <c:pt idx="9">
                  <c:v>4.2200000000000001E-2</c:v>
                </c:pt>
                <c:pt idx="10">
                  <c:v>2.75E-2</c:v>
                </c:pt>
                <c:pt idx="11">
                  <c:v>2.2700000000000001E-2</c:v>
                </c:pt>
              </c:numCache>
            </c:numRef>
          </c:val>
        </c:ser>
        <c:dLbls>
          <c:dLblPos val="outEnd"/>
          <c:showLegendKey val="0"/>
          <c:showVal val="1"/>
          <c:showCatName val="0"/>
          <c:showSerName val="0"/>
          <c:showPercent val="0"/>
          <c:showBubbleSize val="0"/>
        </c:dLbls>
        <c:gapWidth val="150"/>
        <c:axId val="88456576"/>
        <c:axId val="88471808"/>
      </c:barChart>
      <c:catAx>
        <c:axId val="88456576"/>
        <c:scaling>
          <c:orientation val="minMax"/>
        </c:scaling>
        <c:delete val="0"/>
        <c:axPos val="l"/>
        <c:majorTickMark val="out"/>
        <c:minorTickMark val="none"/>
        <c:tickLblPos val="nextTo"/>
        <c:txPr>
          <a:bodyPr/>
          <a:lstStyle/>
          <a:p>
            <a:pPr>
              <a:defRPr sz="1400"/>
            </a:pPr>
            <a:endParaRPr lang="en-US"/>
          </a:p>
        </c:txPr>
        <c:crossAx val="88471808"/>
        <c:crosses val="autoZero"/>
        <c:auto val="1"/>
        <c:lblAlgn val="ctr"/>
        <c:lblOffset val="100"/>
        <c:noMultiLvlLbl val="0"/>
      </c:catAx>
      <c:valAx>
        <c:axId val="88471808"/>
        <c:scaling>
          <c:orientation val="minMax"/>
        </c:scaling>
        <c:delete val="0"/>
        <c:axPos val="b"/>
        <c:majorGridlines/>
        <c:numFmt formatCode="0.0%" sourceLinked="1"/>
        <c:majorTickMark val="out"/>
        <c:minorTickMark val="none"/>
        <c:tickLblPos val="nextTo"/>
        <c:txPr>
          <a:bodyPr/>
          <a:lstStyle/>
          <a:p>
            <a:pPr>
              <a:defRPr sz="1200"/>
            </a:pPr>
            <a:endParaRPr lang="en-US"/>
          </a:p>
        </c:txPr>
        <c:crossAx val="88456576"/>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9961727120175553"/>
          <c:y val="1.5151515151515152E-2"/>
          <c:w val="0.4498298265995439"/>
          <c:h val="0.88084148572337551"/>
        </c:manualLayout>
      </c:layout>
      <c:barChart>
        <c:barDir val="bar"/>
        <c:grouping val="clustered"/>
        <c:varyColors val="0"/>
        <c:ser>
          <c:idx val="0"/>
          <c:order val="0"/>
          <c:spPr>
            <a:solidFill>
              <a:schemeClr val="accent6">
                <a:lumMod val="60000"/>
                <a:lumOff val="40000"/>
              </a:schemeClr>
            </a:solidFill>
          </c:spPr>
          <c:invertIfNegative val="0"/>
          <c:cat>
            <c:strRef>
              <c:f>'type of MH help'!$B$28:$B$37</c:f>
              <c:strCache>
                <c:ptCount val="10"/>
                <c:pt idx="0">
                  <c:v>One on one therapy </c:v>
                </c:pt>
                <c:pt idx="1">
                  <c:v>Medication</c:v>
                </c:pt>
                <c:pt idx="2">
                  <c:v>Herbs, acupuncture or homeopathy </c:v>
                </c:pt>
                <c:pt idx="3">
                  <c:v>Group therapy </c:v>
                </c:pt>
                <c:pt idx="4">
                  <c:v>Self-help groups like 12- step, AA</c:v>
                </c:pt>
                <c:pt idx="5">
                  <c:v>Spiritual guide/healer </c:v>
                </c:pt>
                <c:pt idx="6">
                  <c:v>Something else </c:v>
                </c:pt>
                <c:pt idx="7">
                  <c:v>Emergency care</c:v>
                </c:pt>
                <c:pt idx="8">
                  <c:v>Detox</c:v>
                </c:pt>
                <c:pt idx="9">
                  <c:v>Inpatient (overnight) </c:v>
                </c:pt>
              </c:strCache>
            </c:strRef>
          </c:cat>
          <c:val>
            <c:numRef>
              <c:f>'type of MH help'!$C$28:$C$37</c:f>
              <c:numCache>
                <c:formatCode>0.0%</c:formatCode>
                <c:ptCount val="10"/>
                <c:pt idx="0">
                  <c:v>0.46039999999999998</c:v>
                </c:pt>
                <c:pt idx="1">
                  <c:v>0.22650000000000001</c:v>
                </c:pt>
                <c:pt idx="2">
                  <c:v>0.1086</c:v>
                </c:pt>
                <c:pt idx="3">
                  <c:v>0.10829999999999999</c:v>
                </c:pt>
                <c:pt idx="4">
                  <c:v>0.10539999999999999</c:v>
                </c:pt>
                <c:pt idx="5">
                  <c:v>0.1036</c:v>
                </c:pt>
                <c:pt idx="6">
                  <c:v>6.3E-2</c:v>
                </c:pt>
                <c:pt idx="7">
                  <c:v>4.2999999999999997E-2</c:v>
                </c:pt>
                <c:pt idx="8">
                  <c:v>3.6200000000000003E-2</c:v>
                </c:pt>
                <c:pt idx="9">
                  <c:v>2.76E-2</c:v>
                </c:pt>
              </c:numCache>
            </c:numRef>
          </c:val>
        </c:ser>
        <c:dLbls>
          <c:dLblPos val="outEnd"/>
          <c:showLegendKey val="0"/>
          <c:showVal val="1"/>
          <c:showCatName val="0"/>
          <c:showSerName val="0"/>
          <c:showPercent val="0"/>
          <c:showBubbleSize val="0"/>
        </c:dLbls>
        <c:gapWidth val="150"/>
        <c:axId val="88226816"/>
        <c:axId val="88244992"/>
      </c:barChart>
      <c:catAx>
        <c:axId val="88226816"/>
        <c:scaling>
          <c:orientation val="minMax"/>
        </c:scaling>
        <c:delete val="0"/>
        <c:axPos val="l"/>
        <c:majorTickMark val="out"/>
        <c:minorTickMark val="none"/>
        <c:tickLblPos val="nextTo"/>
        <c:txPr>
          <a:bodyPr/>
          <a:lstStyle/>
          <a:p>
            <a:pPr>
              <a:defRPr sz="1800"/>
            </a:pPr>
            <a:endParaRPr lang="en-US"/>
          </a:p>
        </c:txPr>
        <c:crossAx val="88244992"/>
        <c:crosses val="autoZero"/>
        <c:auto val="1"/>
        <c:lblAlgn val="ctr"/>
        <c:lblOffset val="100"/>
        <c:noMultiLvlLbl val="0"/>
      </c:catAx>
      <c:valAx>
        <c:axId val="88244992"/>
        <c:scaling>
          <c:orientation val="minMax"/>
        </c:scaling>
        <c:delete val="0"/>
        <c:axPos val="b"/>
        <c:majorGridlines/>
        <c:numFmt formatCode="0.0%" sourceLinked="1"/>
        <c:majorTickMark val="out"/>
        <c:minorTickMark val="none"/>
        <c:tickLblPos val="nextTo"/>
        <c:crossAx val="88226816"/>
        <c:crosses val="autoZero"/>
        <c:crossBetween val="between"/>
        <c:majorUnit val="0.1"/>
      </c:valAx>
    </c:plotArea>
    <c:plotVisOnly val="1"/>
    <c:dispBlanksAs val="gap"/>
    <c:showDLblsOverMax val="0"/>
  </c:chart>
  <c:txPr>
    <a:bodyPr/>
    <a:lstStyle/>
    <a:p>
      <a:pPr>
        <a:defRPr sz="16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cigarette!$B$1</c:f>
              <c:strCache>
                <c:ptCount val="1"/>
                <c:pt idx="0">
                  <c:v>Whole sample</c:v>
                </c:pt>
              </c:strCache>
            </c:strRef>
          </c:tx>
          <c:spPr>
            <a:solidFill>
              <a:schemeClr val="bg2">
                <a:lumMod val="20000"/>
                <a:lumOff val="80000"/>
              </a:schemeClr>
            </a:solidFill>
          </c:spPr>
          <c:invertIfNegative val="0"/>
          <c:dLbls>
            <c:txPr>
              <a:bodyPr/>
              <a:lstStyle/>
              <a:p>
                <a:pPr>
                  <a:defRPr sz="1100"/>
                </a:pPr>
                <a:endParaRPr lang="en-US"/>
              </a:p>
            </c:txPr>
            <c:dLblPos val="outEnd"/>
            <c:showLegendKey val="0"/>
            <c:showVal val="1"/>
            <c:showCatName val="0"/>
            <c:showSerName val="0"/>
            <c:showPercent val="0"/>
            <c:showBubbleSize val="0"/>
            <c:showLeaderLines val="0"/>
          </c:dLbls>
          <c:cat>
            <c:strRef>
              <c:f>cigarette!$A$2:$A$4</c:f>
              <c:strCache>
                <c:ptCount val="3"/>
                <c:pt idx="0">
                  <c:v>Any current cigarette use</c:v>
                </c:pt>
                <c:pt idx="1">
                  <c:v>Any current chewing tobacco use</c:v>
                </c:pt>
                <c:pt idx="2">
                  <c:v>Past year purchased tobacco for someone under 18</c:v>
                </c:pt>
              </c:strCache>
            </c:strRef>
          </c:cat>
          <c:val>
            <c:numRef>
              <c:f>cigarette!$B$2:$B$4</c:f>
              <c:numCache>
                <c:formatCode>0.0%</c:formatCode>
                <c:ptCount val="3"/>
                <c:pt idx="0">
                  <c:v>0.24660000000000001</c:v>
                </c:pt>
                <c:pt idx="1">
                  <c:v>6.8099999999999994E-2</c:v>
                </c:pt>
                <c:pt idx="2">
                  <c:v>2.7300000000000001E-2</c:v>
                </c:pt>
              </c:numCache>
            </c:numRef>
          </c:val>
        </c:ser>
        <c:ser>
          <c:idx val="1"/>
          <c:order val="1"/>
          <c:tx>
            <c:strRef>
              <c:f>cigarette!$C$1</c:f>
              <c:strCache>
                <c:ptCount val="1"/>
                <c:pt idx="0">
                  <c:v>Male</c:v>
                </c:pt>
              </c:strCache>
            </c:strRef>
          </c:tx>
          <c:spPr>
            <a:solidFill>
              <a:schemeClr val="accent6">
                <a:lumMod val="60000"/>
                <a:lumOff val="40000"/>
              </a:schemeClr>
            </a:solidFill>
          </c:spPr>
          <c:invertIfNegative val="0"/>
          <c:dLbls>
            <c:txPr>
              <a:bodyPr/>
              <a:lstStyle/>
              <a:p>
                <a:pPr>
                  <a:defRPr sz="1100"/>
                </a:pPr>
                <a:endParaRPr lang="en-US"/>
              </a:p>
            </c:txPr>
            <c:dLblPos val="outEnd"/>
            <c:showLegendKey val="0"/>
            <c:showVal val="1"/>
            <c:showCatName val="0"/>
            <c:showSerName val="0"/>
            <c:showPercent val="0"/>
            <c:showBubbleSize val="0"/>
            <c:showLeaderLines val="0"/>
          </c:dLbls>
          <c:cat>
            <c:strRef>
              <c:f>cigarette!$A$2:$A$4</c:f>
              <c:strCache>
                <c:ptCount val="3"/>
                <c:pt idx="0">
                  <c:v>Any current cigarette use</c:v>
                </c:pt>
                <c:pt idx="1">
                  <c:v>Any current chewing tobacco use</c:v>
                </c:pt>
                <c:pt idx="2">
                  <c:v>Past year purchased tobacco for someone under 18</c:v>
                </c:pt>
              </c:strCache>
            </c:strRef>
          </c:cat>
          <c:val>
            <c:numRef>
              <c:f>cigarette!$C$2:$C$4</c:f>
              <c:numCache>
                <c:formatCode>0.0%</c:formatCode>
                <c:ptCount val="3"/>
                <c:pt idx="0">
                  <c:v>0.28220000000000001</c:v>
                </c:pt>
                <c:pt idx="1">
                  <c:v>0.1158</c:v>
                </c:pt>
                <c:pt idx="2">
                  <c:v>2.7799999999999998E-2</c:v>
                </c:pt>
              </c:numCache>
            </c:numRef>
          </c:val>
        </c:ser>
        <c:ser>
          <c:idx val="2"/>
          <c:order val="2"/>
          <c:tx>
            <c:strRef>
              <c:f>cigarette!$D$1</c:f>
              <c:strCache>
                <c:ptCount val="1"/>
                <c:pt idx="0">
                  <c:v>Female</c:v>
                </c:pt>
              </c:strCache>
            </c:strRef>
          </c:tx>
          <c:spPr>
            <a:solidFill>
              <a:schemeClr val="accent2">
                <a:lumMod val="75000"/>
              </a:schemeClr>
            </a:solidFill>
          </c:spPr>
          <c:invertIfNegative val="0"/>
          <c:dLbls>
            <c:txPr>
              <a:bodyPr/>
              <a:lstStyle/>
              <a:p>
                <a:pPr>
                  <a:defRPr sz="1100"/>
                </a:pPr>
                <a:endParaRPr lang="en-US"/>
              </a:p>
            </c:txPr>
            <c:dLblPos val="outEnd"/>
            <c:showLegendKey val="0"/>
            <c:showVal val="1"/>
            <c:showCatName val="0"/>
            <c:showSerName val="0"/>
            <c:showPercent val="0"/>
            <c:showBubbleSize val="0"/>
            <c:showLeaderLines val="0"/>
          </c:dLbls>
          <c:cat>
            <c:strRef>
              <c:f>cigarette!$A$2:$A$4</c:f>
              <c:strCache>
                <c:ptCount val="3"/>
                <c:pt idx="0">
                  <c:v>Any current cigarette use</c:v>
                </c:pt>
                <c:pt idx="1">
                  <c:v>Any current chewing tobacco use</c:v>
                </c:pt>
                <c:pt idx="2">
                  <c:v>Past year purchased tobacco for someone under 18</c:v>
                </c:pt>
              </c:strCache>
            </c:strRef>
          </c:cat>
          <c:val>
            <c:numRef>
              <c:f>cigarette!$D$2:$D$4</c:f>
              <c:numCache>
                <c:formatCode>0.0%</c:formatCode>
                <c:ptCount val="3"/>
                <c:pt idx="0">
                  <c:v>0.20830000000000001</c:v>
                </c:pt>
                <c:pt idx="1">
                  <c:v>2.1000000000000001E-2</c:v>
                </c:pt>
                <c:pt idx="2">
                  <c:v>2.53E-2</c:v>
                </c:pt>
              </c:numCache>
            </c:numRef>
          </c:val>
        </c:ser>
        <c:dLbls>
          <c:dLblPos val="outEnd"/>
          <c:showLegendKey val="0"/>
          <c:showVal val="1"/>
          <c:showCatName val="0"/>
          <c:showSerName val="0"/>
          <c:showPercent val="0"/>
          <c:showBubbleSize val="0"/>
        </c:dLbls>
        <c:gapWidth val="150"/>
        <c:axId val="88384256"/>
        <c:axId val="88385792"/>
      </c:barChart>
      <c:catAx>
        <c:axId val="88384256"/>
        <c:scaling>
          <c:orientation val="minMax"/>
        </c:scaling>
        <c:delete val="0"/>
        <c:axPos val="b"/>
        <c:majorTickMark val="out"/>
        <c:minorTickMark val="none"/>
        <c:tickLblPos val="nextTo"/>
        <c:crossAx val="88385792"/>
        <c:crosses val="autoZero"/>
        <c:auto val="1"/>
        <c:lblAlgn val="ctr"/>
        <c:lblOffset val="100"/>
        <c:noMultiLvlLbl val="0"/>
      </c:catAx>
      <c:valAx>
        <c:axId val="88385792"/>
        <c:scaling>
          <c:orientation val="minMax"/>
        </c:scaling>
        <c:delete val="0"/>
        <c:axPos val="l"/>
        <c:majorGridlines/>
        <c:title>
          <c:tx>
            <c:rich>
              <a:bodyPr rot="-5400000" vert="horz"/>
              <a:lstStyle/>
              <a:p>
                <a:pPr>
                  <a:defRPr/>
                </a:pPr>
                <a:r>
                  <a:rPr lang="en-US" dirty="0" smtClean="0"/>
                  <a:t>Percent</a:t>
                </a:r>
                <a:endParaRPr lang="en-US" dirty="0"/>
              </a:p>
            </c:rich>
          </c:tx>
          <c:layout/>
          <c:overlay val="0"/>
        </c:title>
        <c:numFmt formatCode="0%" sourceLinked="0"/>
        <c:majorTickMark val="out"/>
        <c:minorTickMark val="none"/>
        <c:tickLblPos val="nextTo"/>
        <c:crossAx val="88384256"/>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cigarette!$B$24</c:f>
              <c:strCache>
                <c:ptCount val="1"/>
                <c:pt idx="0">
                  <c:v>Non-Hispanic White</c:v>
                </c:pt>
              </c:strCache>
            </c:strRef>
          </c:tx>
          <c:spPr>
            <a:solidFill>
              <a:schemeClr val="bg2">
                <a:lumMod val="20000"/>
                <a:lumOff val="80000"/>
              </a:schemeClr>
            </a:solidFill>
          </c:spPr>
          <c:invertIfNegative val="0"/>
          <c:cat>
            <c:strRef>
              <c:f>cigarette!$A$25:$A$27</c:f>
              <c:strCache>
                <c:ptCount val="3"/>
                <c:pt idx="0">
                  <c:v>Any current cigarette use</c:v>
                </c:pt>
                <c:pt idx="1">
                  <c:v>Any current chewing tobacco use</c:v>
                </c:pt>
                <c:pt idx="2">
                  <c:v>Past year purchased tobacco for someone under 18</c:v>
                </c:pt>
              </c:strCache>
            </c:strRef>
          </c:cat>
          <c:val>
            <c:numRef>
              <c:f>cigarette!$B$25:$B$27</c:f>
              <c:numCache>
                <c:formatCode>General</c:formatCode>
                <c:ptCount val="3"/>
                <c:pt idx="0">
                  <c:v>24.61</c:v>
                </c:pt>
                <c:pt idx="1">
                  <c:v>6.75</c:v>
                </c:pt>
                <c:pt idx="2" formatCode="0.0">
                  <c:v>2</c:v>
                </c:pt>
              </c:numCache>
            </c:numRef>
          </c:val>
        </c:ser>
        <c:ser>
          <c:idx val="1"/>
          <c:order val="1"/>
          <c:tx>
            <c:strRef>
              <c:f>cigarette!$C$24</c:f>
              <c:strCache>
                <c:ptCount val="1"/>
                <c:pt idx="0">
                  <c:v>Hispanic</c:v>
                </c:pt>
              </c:strCache>
            </c:strRef>
          </c:tx>
          <c:spPr>
            <a:solidFill>
              <a:schemeClr val="accent2">
                <a:lumMod val="75000"/>
              </a:schemeClr>
            </a:solidFill>
          </c:spPr>
          <c:invertIfNegative val="0"/>
          <c:cat>
            <c:strRef>
              <c:f>cigarette!$A$25:$A$27</c:f>
              <c:strCache>
                <c:ptCount val="3"/>
                <c:pt idx="0">
                  <c:v>Any current cigarette use</c:v>
                </c:pt>
                <c:pt idx="1">
                  <c:v>Any current chewing tobacco use</c:v>
                </c:pt>
                <c:pt idx="2">
                  <c:v>Past year purchased tobacco for someone under 18</c:v>
                </c:pt>
              </c:strCache>
            </c:strRef>
          </c:cat>
          <c:val>
            <c:numRef>
              <c:f>cigarette!$C$25:$C$27</c:f>
              <c:numCache>
                <c:formatCode>General</c:formatCode>
                <c:ptCount val="3"/>
                <c:pt idx="0">
                  <c:v>24.48</c:v>
                </c:pt>
                <c:pt idx="1">
                  <c:v>6.52</c:v>
                </c:pt>
                <c:pt idx="2">
                  <c:v>3.02</c:v>
                </c:pt>
              </c:numCache>
            </c:numRef>
          </c:val>
        </c:ser>
        <c:ser>
          <c:idx val="2"/>
          <c:order val="2"/>
          <c:tx>
            <c:strRef>
              <c:f>cigarette!$D$24</c:f>
              <c:strCache>
                <c:ptCount val="1"/>
                <c:pt idx="0">
                  <c:v>Native American</c:v>
                </c:pt>
              </c:strCache>
            </c:strRef>
          </c:tx>
          <c:spPr>
            <a:solidFill>
              <a:schemeClr val="accent6">
                <a:lumMod val="60000"/>
                <a:lumOff val="40000"/>
              </a:schemeClr>
            </a:solidFill>
          </c:spPr>
          <c:invertIfNegative val="0"/>
          <c:cat>
            <c:strRef>
              <c:f>cigarette!$A$25:$A$27</c:f>
              <c:strCache>
                <c:ptCount val="3"/>
                <c:pt idx="0">
                  <c:v>Any current cigarette use</c:v>
                </c:pt>
                <c:pt idx="1">
                  <c:v>Any current chewing tobacco use</c:v>
                </c:pt>
                <c:pt idx="2">
                  <c:v>Past year purchased tobacco for someone under 18</c:v>
                </c:pt>
              </c:strCache>
            </c:strRef>
          </c:cat>
          <c:val>
            <c:numRef>
              <c:f>cigarette!$D$25:$D$27</c:f>
              <c:numCache>
                <c:formatCode>General</c:formatCode>
                <c:ptCount val="3"/>
                <c:pt idx="0">
                  <c:v>25.38</c:v>
                </c:pt>
                <c:pt idx="1">
                  <c:v>6.93</c:v>
                </c:pt>
                <c:pt idx="2">
                  <c:v>4.2</c:v>
                </c:pt>
              </c:numCache>
            </c:numRef>
          </c:val>
        </c:ser>
        <c:ser>
          <c:idx val="3"/>
          <c:order val="3"/>
          <c:tx>
            <c:strRef>
              <c:f>cigarette!$E$24</c:f>
              <c:strCache>
                <c:ptCount val="1"/>
                <c:pt idx="0">
                  <c:v>Other</c:v>
                </c:pt>
              </c:strCache>
            </c:strRef>
          </c:tx>
          <c:spPr>
            <a:solidFill>
              <a:schemeClr val="accent3">
                <a:lumMod val="60000"/>
                <a:lumOff val="40000"/>
              </a:schemeClr>
            </a:solidFill>
          </c:spPr>
          <c:invertIfNegative val="0"/>
          <c:cat>
            <c:strRef>
              <c:f>cigarette!$A$25:$A$27</c:f>
              <c:strCache>
                <c:ptCount val="3"/>
                <c:pt idx="0">
                  <c:v>Any current cigarette use</c:v>
                </c:pt>
                <c:pt idx="1">
                  <c:v>Any current chewing tobacco use</c:v>
                </c:pt>
                <c:pt idx="2">
                  <c:v>Past year purchased tobacco for someone under 18</c:v>
                </c:pt>
              </c:strCache>
            </c:strRef>
          </c:cat>
          <c:val>
            <c:numRef>
              <c:f>cigarette!$E$25:$E$27</c:f>
              <c:numCache>
                <c:formatCode>0.0</c:formatCode>
                <c:ptCount val="3"/>
                <c:pt idx="0" formatCode="General">
                  <c:v>25.31</c:v>
                </c:pt>
                <c:pt idx="1">
                  <c:v>10</c:v>
                </c:pt>
                <c:pt idx="2" formatCode="General">
                  <c:v>4.82</c:v>
                </c:pt>
              </c:numCache>
            </c:numRef>
          </c:val>
        </c:ser>
        <c:dLbls>
          <c:dLblPos val="outEnd"/>
          <c:showLegendKey val="0"/>
          <c:showVal val="1"/>
          <c:showCatName val="0"/>
          <c:showSerName val="0"/>
          <c:showPercent val="0"/>
          <c:showBubbleSize val="0"/>
        </c:dLbls>
        <c:gapWidth val="150"/>
        <c:axId val="89333120"/>
        <c:axId val="89351296"/>
      </c:barChart>
      <c:catAx>
        <c:axId val="89333120"/>
        <c:scaling>
          <c:orientation val="minMax"/>
        </c:scaling>
        <c:delete val="0"/>
        <c:axPos val="b"/>
        <c:majorTickMark val="out"/>
        <c:minorTickMark val="none"/>
        <c:tickLblPos val="nextTo"/>
        <c:txPr>
          <a:bodyPr/>
          <a:lstStyle/>
          <a:p>
            <a:pPr>
              <a:defRPr sz="1800"/>
            </a:pPr>
            <a:endParaRPr lang="en-US"/>
          </a:p>
        </c:txPr>
        <c:crossAx val="89351296"/>
        <c:crosses val="autoZero"/>
        <c:auto val="1"/>
        <c:lblAlgn val="ctr"/>
        <c:lblOffset val="100"/>
        <c:noMultiLvlLbl val="0"/>
      </c:catAx>
      <c:valAx>
        <c:axId val="89351296"/>
        <c:scaling>
          <c:orientation val="minMax"/>
        </c:scaling>
        <c:delete val="0"/>
        <c:axPos val="l"/>
        <c:majorGridlines/>
        <c:title>
          <c:tx>
            <c:rich>
              <a:bodyPr rot="-5400000" vert="horz"/>
              <a:lstStyle/>
              <a:p>
                <a:pPr>
                  <a:defRPr/>
                </a:pPr>
                <a:r>
                  <a:rPr lang="en-US" sz="1800" dirty="0" smtClean="0"/>
                  <a:t>Percent</a:t>
                </a:r>
                <a:endParaRPr lang="en-US" sz="1800" dirty="0"/>
              </a:p>
            </c:rich>
          </c:tx>
          <c:layout/>
          <c:overlay val="0"/>
        </c:title>
        <c:numFmt formatCode="General" sourceLinked="1"/>
        <c:majorTickMark val="out"/>
        <c:minorTickMark val="none"/>
        <c:tickLblPos val="nextTo"/>
        <c:txPr>
          <a:bodyPr/>
          <a:lstStyle/>
          <a:p>
            <a:pPr>
              <a:defRPr sz="1600"/>
            </a:pPr>
            <a:endParaRPr lang="en-US"/>
          </a:p>
        </c:txPr>
        <c:crossAx val="89333120"/>
        <c:crosses val="autoZero"/>
        <c:crossBetween val="between"/>
      </c:valAx>
    </c:plotArea>
    <c:legend>
      <c:legendPos val="t"/>
      <c:layout/>
      <c:overlay val="0"/>
      <c:txPr>
        <a:bodyPr/>
        <a:lstStyle/>
        <a:p>
          <a:pPr>
            <a:defRPr sz="1600"/>
          </a:pPr>
          <a:endParaRPr lang="en-US"/>
        </a:p>
      </c:txPr>
    </c:legend>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44411636045498"/>
          <c:y val="0.15519192913385826"/>
          <c:w val="0.85170833333333329"/>
          <c:h val="0.62556738024934389"/>
        </c:manualLayout>
      </c:layout>
      <c:barChart>
        <c:barDir val="col"/>
        <c:grouping val="clustered"/>
        <c:varyColors val="0"/>
        <c:ser>
          <c:idx val="0"/>
          <c:order val="0"/>
          <c:tx>
            <c:strRef>
              <c:f>Sheet1!$B$6</c:f>
              <c:strCache>
                <c:ptCount val="1"/>
                <c:pt idx="0">
                  <c:v>Whole sample</c:v>
                </c:pt>
              </c:strCache>
            </c:strRef>
          </c:tx>
          <c:spPr>
            <a:solidFill>
              <a:schemeClr val="bg2">
                <a:lumMod val="20000"/>
                <a:lumOff val="80000"/>
              </a:schemeClr>
            </a:solidFill>
          </c:spPr>
          <c:invertIfNegative val="0"/>
          <c:dLbls>
            <c:txPr>
              <a:bodyPr/>
              <a:lstStyle/>
              <a:p>
                <a:pPr>
                  <a:defRPr sz="1100"/>
                </a:pPr>
                <a:endParaRPr lang="en-US"/>
              </a:p>
            </c:txPr>
            <c:dLblPos val="outEnd"/>
            <c:showLegendKey val="0"/>
            <c:showVal val="1"/>
            <c:showCatName val="0"/>
            <c:showSerName val="0"/>
            <c:showPercent val="0"/>
            <c:showBubbleSize val="0"/>
            <c:showLeaderLines val="0"/>
          </c:dLbls>
          <c:cat>
            <c:strRef>
              <c:f>Sheet1!$A$7:$A$9</c:f>
              <c:strCache>
                <c:ptCount val="3"/>
                <c:pt idx="0">
                  <c:v>Any current cigarette use</c:v>
                </c:pt>
                <c:pt idx="1">
                  <c:v>Any current chewing tobacco use</c:v>
                </c:pt>
                <c:pt idx="2">
                  <c:v>Past year purchased tobacco for someone under 18</c:v>
                </c:pt>
              </c:strCache>
            </c:strRef>
          </c:cat>
          <c:val>
            <c:numRef>
              <c:f>Sheet1!$B$7:$B$9</c:f>
              <c:numCache>
                <c:formatCode>0.0%</c:formatCode>
                <c:ptCount val="3"/>
                <c:pt idx="0">
                  <c:v>0.247</c:v>
                </c:pt>
                <c:pt idx="1">
                  <c:v>6.8000000000000005E-2</c:v>
                </c:pt>
                <c:pt idx="2">
                  <c:v>2.7E-2</c:v>
                </c:pt>
              </c:numCache>
            </c:numRef>
          </c:val>
        </c:ser>
        <c:ser>
          <c:idx val="1"/>
          <c:order val="1"/>
          <c:tx>
            <c:strRef>
              <c:f>Sheet1!$C$6</c:f>
              <c:strCache>
                <c:ptCount val="1"/>
                <c:pt idx="0">
                  <c:v>Military</c:v>
                </c:pt>
              </c:strCache>
            </c:strRef>
          </c:tx>
          <c:spPr>
            <a:solidFill>
              <a:schemeClr val="accent2">
                <a:lumMod val="75000"/>
              </a:schemeClr>
            </a:solidFill>
          </c:spPr>
          <c:invertIfNegative val="0"/>
          <c:dLbls>
            <c:txPr>
              <a:bodyPr/>
              <a:lstStyle/>
              <a:p>
                <a:pPr>
                  <a:defRPr sz="1100"/>
                </a:pPr>
                <a:endParaRPr lang="en-US"/>
              </a:p>
            </c:txPr>
            <c:dLblPos val="outEnd"/>
            <c:showLegendKey val="0"/>
            <c:showVal val="1"/>
            <c:showCatName val="0"/>
            <c:showSerName val="0"/>
            <c:showPercent val="0"/>
            <c:showBubbleSize val="0"/>
            <c:showLeaderLines val="0"/>
          </c:dLbls>
          <c:cat>
            <c:strRef>
              <c:f>Sheet1!$A$7:$A$9</c:f>
              <c:strCache>
                <c:ptCount val="3"/>
                <c:pt idx="0">
                  <c:v>Any current cigarette use</c:v>
                </c:pt>
                <c:pt idx="1">
                  <c:v>Any current chewing tobacco use</c:v>
                </c:pt>
                <c:pt idx="2">
                  <c:v>Past year purchased tobacco for someone under 18</c:v>
                </c:pt>
              </c:strCache>
            </c:strRef>
          </c:cat>
          <c:val>
            <c:numRef>
              <c:f>Sheet1!$C$7:$C$9</c:f>
              <c:numCache>
                <c:formatCode>0.0%</c:formatCode>
                <c:ptCount val="3"/>
                <c:pt idx="0">
                  <c:v>0.23300000000000001</c:v>
                </c:pt>
                <c:pt idx="1">
                  <c:v>0.10100000000000001</c:v>
                </c:pt>
                <c:pt idx="2">
                  <c:v>1.6E-2</c:v>
                </c:pt>
              </c:numCache>
            </c:numRef>
          </c:val>
        </c:ser>
        <c:ser>
          <c:idx val="2"/>
          <c:order val="2"/>
          <c:tx>
            <c:strRef>
              <c:f>Sheet1!$D$6</c:f>
              <c:strCache>
                <c:ptCount val="1"/>
                <c:pt idx="0">
                  <c:v>LGBT </c:v>
                </c:pt>
              </c:strCache>
            </c:strRef>
          </c:tx>
          <c:spPr>
            <a:solidFill>
              <a:schemeClr val="accent6">
                <a:lumMod val="60000"/>
                <a:lumOff val="40000"/>
              </a:schemeClr>
            </a:solidFill>
          </c:spPr>
          <c:invertIfNegative val="0"/>
          <c:dLbls>
            <c:txPr>
              <a:bodyPr/>
              <a:lstStyle/>
              <a:p>
                <a:pPr>
                  <a:defRPr sz="1100"/>
                </a:pPr>
                <a:endParaRPr lang="en-US"/>
              </a:p>
            </c:txPr>
            <c:dLblPos val="outEnd"/>
            <c:showLegendKey val="0"/>
            <c:showVal val="1"/>
            <c:showCatName val="0"/>
            <c:showSerName val="0"/>
            <c:showPercent val="0"/>
            <c:showBubbleSize val="0"/>
            <c:showLeaderLines val="0"/>
          </c:dLbls>
          <c:cat>
            <c:strRef>
              <c:f>Sheet1!$A$7:$A$9</c:f>
              <c:strCache>
                <c:ptCount val="3"/>
                <c:pt idx="0">
                  <c:v>Any current cigarette use</c:v>
                </c:pt>
                <c:pt idx="1">
                  <c:v>Any current chewing tobacco use</c:v>
                </c:pt>
                <c:pt idx="2">
                  <c:v>Past year purchased tobacco for someone under 18</c:v>
                </c:pt>
              </c:strCache>
            </c:strRef>
          </c:cat>
          <c:val>
            <c:numRef>
              <c:f>Sheet1!$D$7:$D$9</c:f>
              <c:numCache>
                <c:formatCode>0.0%</c:formatCode>
                <c:ptCount val="3"/>
                <c:pt idx="0">
                  <c:v>0.39900000000000002</c:v>
                </c:pt>
                <c:pt idx="1">
                  <c:v>8.6999999999999994E-2</c:v>
                </c:pt>
                <c:pt idx="2">
                  <c:v>6.5000000000000002E-2</c:v>
                </c:pt>
              </c:numCache>
            </c:numRef>
          </c:val>
        </c:ser>
        <c:dLbls>
          <c:dLblPos val="outEnd"/>
          <c:showLegendKey val="0"/>
          <c:showVal val="1"/>
          <c:showCatName val="0"/>
          <c:showSerName val="0"/>
          <c:showPercent val="0"/>
          <c:showBubbleSize val="0"/>
        </c:dLbls>
        <c:gapWidth val="150"/>
        <c:axId val="89429888"/>
        <c:axId val="89431424"/>
      </c:barChart>
      <c:catAx>
        <c:axId val="89429888"/>
        <c:scaling>
          <c:orientation val="minMax"/>
        </c:scaling>
        <c:delete val="0"/>
        <c:axPos val="b"/>
        <c:majorTickMark val="out"/>
        <c:minorTickMark val="none"/>
        <c:tickLblPos val="nextTo"/>
        <c:crossAx val="89431424"/>
        <c:crosses val="autoZero"/>
        <c:auto val="1"/>
        <c:lblAlgn val="ctr"/>
        <c:lblOffset val="100"/>
        <c:noMultiLvlLbl val="0"/>
      </c:catAx>
      <c:valAx>
        <c:axId val="89431424"/>
        <c:scaling>
          <c:orientation val="minMax"/>
        </c:scaling>
        <c:delete val="0"/>
        <c:axPos val="l"/>
        <c:majorGridlines/>
        <c:title>
          <c:tx>
            <c:rich>
              <a:bodyPr rot="-5400000" vert="horz"/>
              <a:lstStyle/>
              <a:p>
                <a:pPr>
                  <a:defRPr/>
                </a:pPr>
                <a:r>
                  <a:rPr lang="en-US"/>
                  <a:t>Percent</a:t>
                </a:r>
              </a:p>
            </c:rich>
          </c:tx>
          <c:layout/>
          <c:overlay val="0"/>
        </c:title>
        <c:numFmt formatCode="0.0%" sourceLinked="1"/>
        <c:majorTickMark val="out"/>
        <c:minorTickMark val="none"/>
        <c:tickLblPos val="nextTo"/>
        <c:crossAx val="89429888"/>
        <c:crosses val="autoZero"/>
        <c:crossBetween val="between"/>
        <c:majorUnit val="0.1"/>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74889749377187"/>
          <c:y val="0.11117919391292147"/>
          <c:w val="0.84178360751756764"/>
          <c:h val="0.71298538696176494"/>
        </c:manualLayout>
      </c:layout>
      <c:barChart>
        <c:barDir val="col"/>
        <c:grouping val="clustered"/>
        <c:varyColors val="0"/>
        <c:ser>
          <c:idx val="0"/>
          <c:order val="0"/>
          <c:tx>
            <c:strRef>
              <c:f>Sheet1!$B$12</c:f>
              <c:strCache>
                <c:ptCount val="1"/>
                <c:pt idx="0">
                  <c:v>Unweighted Sample %</c:v>
                </c:pt>
              </c:strCache>
            </c:strRef>
          </c:tx>
          <c:spPr>
            <a:solidFill>
              <a:schemeClr val="bg2">
                <a:lumMod val="20000"/>
                <a:lumOff val="80000"/>
              </a:schemeClr>
            </a:solidFill>
          </c:spPr>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Sheet1!$A$13:$A$16</c:f>
              <c:strCache>
                <c:ptCount val="4"/>
                <c:pt idx="0">
                  <c:v>Non-Hispanic White</c:v>
                </c:pt>
                <c:pt idx="1">
                  <c:v>Hispanic/Latino</c:v>
                </c:pt>
                <c:pt idx="2">
                  <c:v>Native American</c:v>
                </c:pt>
                <c:pt idx="3">
                  <c:v>Other</c:v>
                </c:pt>
              </c:strCache>
            </c:strRef>
          </c:cat>
          <c:val>
            <c:numRef>
              <c:f>Sheet1!$B$13:$B$16</c:f>
              <c:numCache>
                <c:formatCode>General</c:formatCode>
                <c:ptCount val="4"/>
                <c:pt idx="0">
                  <c:v>31.1</c:v>
                </c:pt>
                <c:pt idx="1">
                  <c:v>48.1</c:v>
                </c:pt>
                <c:pt idx="2">
                  <c:v>15.1</c:v>
                </c:pt>
                <c:pt idx="3">
                  <c:v>5.7</c:v>
                </c:pt>
              </c:numCache>
            </c:numRef>
          </c:val>
        </c:ser>
        <c:ser>
          <c:idx val="1"/>
          <c:order val="1"/>
          <c:tx>
            <c:strRef>
              <c:f>Sheet1!$C$12</c:f>
              <c:strCache>
                <c:ptCount val="1"/>
                <c:pt idx="0">
                  <c:v>Weighted Sample %</c:v>
                </c:pt>
              </c:strCache>
            </c:strRef>
          </c:tx>
          <c:spPr>
            <a:solidFill>
              <a:schemeClr val="accent6">
                <a:lumMod val="60000"/>
                <a:lumOff val="40000"/>
              </a:schemeClr>
            </a:solidFill>
          </c:spPr>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Sheet1!$A$13:$A$16</c:f>
              <c:strCache>
                <c:ptCount val="4"/>
                <c:pt idx="0">
                  <c:v>Non-Hispanic White</c:v>
                </c:pt>
                <c:pt idx="1">
                  <c:v>Hispanic/Latino</c:v>
                </c:pt>
                <c:pt idx="2">
                  <c:v>Native American</c:v>
                </c:pt>
                <c:pt idx="3">
                  <c:v>Other</c:v>
                </c:pt>
              </c:strCache>
            </c:strRef>
          </c:cat>
          <c:val>
            <c:numRef>
              <c:f>Sheet1!$C$13:$C$16</c:f>
              <c:numCache>
                <c:formatCode>0.0</c:formatCode>
                <c:ptCount val="4"/>
                <c:pt idx="0">
                  <c:v>43.4</c:v>
                </c:pt>
                <c:pt idx="1">
                  <c:v>43.7</c:v>
                </c:pt>
                <c:pt idx="2">
                  <c:v>8.3000000000000007</c:v>
                </c:pt>
                <c:pt idx="3">
                  <c:v>4.5999999999999996</c:v>
                </c:pt>
              </c:numCache>
            </c:numRef>
          </c:val>
        </c:ser>
        <c:ser>
          <c:idx val="2"/>
          <c:order val="2"/>
          <c:tx>
            <c:strRef>
              <c:f>Sheet1!$D$12</c:f>
              <c:strCache>
                <c:ptCount val="1"/>
                <c:pt idx="0">
                  <c:v>NM Census %</c:v>
                </c:pt>
              </c:strCache>
            </c:strRef>
          </c:tx>
          <c:spPr>
            <a:solidFill>
              <a:schemeClr val="accent2">
                <a:lumMod val="75000"/>
              </a:schemeClr>
            </a:solidFill>
          </c:spPr>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Sheet1!$A$13:$A$16</c:f>
              <c:strCache>
                <c:ptCount val="4"/>
                <c:pt idx="0">
                  <c:v>Non-Hispanic White</c:v>
                </c:pt>
                <c:pt idx="1">
                  <c:v>Hispanic/Latino</c:v>
                </c:pt>
                <c:pt idx="2">
                  <c:v>Native American</c:v>
                </c:pt>
                <c:pt idx="3">
                  <c:v>Other</c:v>
                </c:pt>
              </c:strCache>
            </c:strRef>
          </c:cat>
          <c:val>
            <c:numRef>
              <c:f>Sheet1!$D$13:$D$16</c:f>
              <c:numCache>
                <c:formatCode>General</c:formatCode>
                <c:ptCount val="4"/>
                <c:pt idx="0">
                  <c:v>39.4</c:v>
                </c:pt>
                <c:pt idx="1">
                  <c:v>47.3</c:v>
                </c:pt>
                <c:pt idx="2">
                  <c:v>10.4</c:v>
                </c:pt>
                <c:pt idx="3">
                  <c:v>8.6</c:v>
                </c:pt>
              </c:numCache>
            </c:numRef>
          </c:val>
        </c:ser>
        <c:dLbls>
          <c:showLegendKey val="0"/>
          <c:showVal val="0"/>
          <c:showCatName val="0"/>
          <c:showSerName val="0"/>
          <c:showPercent val="0"/>
          <c:showBubbleSize val="0"/>
        </c:dLbls>
        <c:gapWidth val="150"/>
        <c:axId val="70564864"/>
        <c:axId val="70574848"/>
      </c:barChart>
      <c:catAx>
        <c:axId val="70564864"/>
        <c:scaling>
          <c:orientation val="minMax"/>
        </c:scaling>
        <c:delete val="0"/>
        <c:axPos val="b"/>
        <c:majorTickMark val="out"/>
        <c:minorTickMark val="none"/>
        <c:tickLblPos val="nextTo"/>
        <c:txPr>
          <a:bodyPr/>
          <a:lstStyle/>
          <a:p>
            <a:pPr>
              <a:defRPr sz="1600"/>
            </a:pPr>
            <a:endParaRPr lang="en-US"/>
          </a:p>
        </c:txPr>
        <c:crossAx val="70574848"/>
        <c:crosses val="autoZero"/>
        <c:auto val="1"/>
        <c:lblAlgn val="ctr"/>
        <c:lblOffset val="100"/>
        <c:noMultiLvlLbl val="0"/>
      </c:catAx>
      <c:valAx>
        <c:axId val="70574848"/>
        <c:scaling>
          <c:orientation val="minMax"/>
        </c:scaling>
        <c:delete val="0"/>
        <c:axPos val="l"/>
        <c:majorGridlines/>
        <c:title>
          <c:tx>
            <c:rich>
              <a:bodyPr rot="-5400000" vert="horz"/>
              <a:lstStyle/>
              <a:p>
                <a:pPr>
                  <a:defRPr/>
                </a:pPr>
                <a:r>
                  <a:rPr lang="en-US"/>
                  <a:t>Percent</a:t>
                </a:r>
              </a:p>
            </c:rich>
          </c:tx>
          <c:layout>
            <c:manualLayout>
              <c:xMode val="edge"/>
              <c:yMode val="edge"/>
              <c:x val="8.3713229694850795E-3"/>
              <c:y val="0.33742409732567219"/>
            </c:manualLayout>
          </c:layout>
          <c:overlay val="0"/>
        </c:title>
        <c:numFmt formatCode="General" sourceLinked="1"/>
        <c:majorTickMark val="out"/>
        <c:minorTickMark val="none"/>
        <c:tickLblPos val="nextTo"/>
        <c:crossAx val="7056486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Sheet1!$B$42</c:f>
              <c:strCache>
                <c:ptCount val="1"/>
                <c:pt idx="0">
                  <c:v>Unweighted: 18-25 yrs</c:v>
                </c:pt>
              </c:strCache>
            </c:strRef>
          </c:tx>
          <c:spPr>
            <a:solidFill>
              <a:schemeClr val="bg2">
                <a:lumMod val="20000"/>
                <a:lumOff val="80000"/>
              </a:schemeClr>
            </a:solidFill>
          </c:spPr>
          <c:invertIfNegative val="0"/>
          <c:cat>
            <c:strRef>
              <c:f>Sheet1!$A$43:$A$45</c:f>
              <c:strCache>
                <c:ptCount val="3"/>
                <c:pt idx="0">
                  <c:v>High School or less</c:v>
                </c:pt>
                <c:pt idx="1">
                  <c:v>Some College</c:v>
                </c:pt>
                <c:pt idx="2">
                  <c:v>College or more</c:v>
                </c:pt>
              </c:strCache>
            </c:strRef>
          </c:cat>
          <c:val>
            <c:numRef>
              <c:f>Sheet1!$B$43:$B$45</c:f>
              <c:numCache>
                <c:formatCode>General</c:formatCode>
                <c:ptCount val="3"/>
                <c:pt idx="0">
                  <c:v>49.9</c:v>
                </c:pt>
                <c:pt idx="1">
                  <c:v>36.700000000000003</c:v>
                </c:pt>
                <c:pt idx="2">
                  <c:v>14.4</c:v>
                </c:pt>
              </c:numCache>
            </c:numRef>
          </c:val>
        </c:ser>
        <c:ser>
          <c:idx val="1"/>
          <c:order val="1"/>
          <c:tx>
            <c:strRef>
              <c:f>Sheet1!$C$42</c:f>
              <c:strCache>
                <c:ptCount val="1"/>
                <c:pt idx="0">
                  <c:v>Weighted: 18-25 yrs</c:v>
                </c:pt>
              </c:strCache>
            </c:strRef>
          </c:tx>
          <c:spPr>
            <a:solidFill>
              <a:schemeClr val="tx2">
                <a:lumMod val="60000"/>
                <a:lumOff val="40000"/>
              </a:schemeClr>
            </a:solidFill>
          </c:spPr>
          <c:invertIfNegative val="0"/>
          <c:cat>
            <c:strRef>
              <c:f>Sheet1!$A$43:$A$45</c:f>
              <c:strCache>
                <c:ptCount val="3"/>
                <c:pt idx="0">
                  <c:v>High School or less</c:v>
                </c:pt>
                <c:pt idx="1">
                  <c:v>Some College</c:v>
                </c:pt>
                <c:pt idx="2">
                  <c:v>College or more</c:v>
                </c:pt>
              </c:strCache>
            </c:strRef>
          </c:cat>
          <c:val>
            <c:numRef>
              <c:f>Sheet1!$C$43:$C$45</c:f>
              <c:numCache>
                <c:formatCode>General</c:formatCode>
                <c:ptCount val="3"/>
                <c:pt idx="0">
                  <c:v>49.3</c:v>
                </c:pt>
                <c:pt idx="1">
                  <c:v>36.6</c:v>
                </c:pt>
                <c:pt idx="2">
                  <c:v>14.1</c:v>
                </c:pt>
              </c:numCache>
            </c:numRef>
          </c:val>
        </c:ser>
        <c:ser>
          <c:idx val="2"/>
          <c:order val="2"/>
          <c:tx>
            <c:strRef>
              <c:f>Sheet1!$D$42</c:f>
              <c:strCache>
                <c:ptCount val="1"/>
                <c:pt idx="0">
                  <c:v>NM: 18-24 yrs</c:v>
                </c:pt>
              </c:strCache>
            </c:strRef>
          </c:tx>
          <c:spPr>
            <a:solidFill>
              <a:schemeClr val="accent2">
                <a:lumMod val="75000"/>
              </a:schemeClr>
            </a:solidFill>
          </c:spPr>
          <c:invertIfNegative val="0"/>
          <c:cat>
            <c:strRef>
              <c:f>Sheet1!$A$43:$A$45</c:f>
              <c:strCache>
                <c:ptCount val="3"/>
                <c:pt idx="0">
                  <c:v>High School or less</c:v>
                </c:pt>
                <c:pt idx="1">
                  <c:v>Some College</c:v>
                </c:pt>
                <c:pt idx="2">
                  <c:v>College or more</c:v>
                </c:pt>
              </c:strCache>
            </c:strRef>
          </c:cat>
          <c:val>
            <c:numRef>
              <c:f>Sheet1!$D$43:$D$45</c:f>
              <c:numCache>
                <c:formatCode>General</c:formatCode>
                <c:ptCount val="3"/>
                <c:pt idx="0">
                  <c:v>50.5</c:v>
                </c:pt>
                <c:pt idx="1">
                  <c:v>44.2</c:v>
                </c:pt>
                <c:pt idx="2">
                  <c:v>5.3</c:v>
                </c:pt>
              </c:numCache>
            </c:numRef>
          </c:val>
        </c:ser>
        <c:ser>
          <c:idx val="3"/>
          <c:order val="3"/>
          <c:tx>
            <c:strRef>
              <c:f>Sheet1!$E$42</c:f>
              <c:strCache>
                <c:ptCount val="1"/>
              </c:strCache>
            </c:strRef>
          </c:tx>
          <c:invertIfNegative val="0"/>
          <c:cat>
            <c:strRef>
              <c:f>Sheet1!$A$43:$A$45</c:f>
              <c:strCache>
                <c:ptCount val="3"/>
                <c:pt idx="0">
                  <c:v>High School or less</c:v>
                </c:pt>
                <c:pt idx="1">
                  <c:v>Some College</c:v>
                </c:pt>
                <c:pt idx="2">
                  <c:v>College or more</c:v>
                </c:pt>
              </c:strCache>
            </c:strRef>
          </c:cat>
          <c:val>
            <c:numRef>
              <c:f>Sheet1!$E$43:$E$45</c:f>
              <c:numCache>
                <c:formatCode>General</c:formatCode>
                <c:ptCount val="3"/>
              </c:numCache>
            </c:numRef>
          </c:val>
        </c:ser>
        <c:ser>
          <c:idx val="4"/>
          <c:order val="4"/>
          <c:tx>
            <c:strRef>
              <c:f>Sheet1!$F$42</c:f>
              <c:strCache>
                <c:ptCount val="1"/>
                <c:pt idx="0">
                  <c:v>Unweighted: 26+ yrs</c:v>
                </c:pt>
              </c:strCache>
            </c:strRef>
          </c:tx>
          <c:spPr>
            <a:solidFill>
              <a:schemeClr val="accent3">
                <a:lumMod val="40000"/>
                <a:lumOff val="60000"/>
              </a:schemeClr>
            </a:solidFill>
          </c:spPr>
          <c:invertIfNegative val="0"/>
          <c:cat>
            <c:strRef>
              <c:f>Sheet1!$A$43:$A$45</c:f>
              <c:strCache>
                <c:ptCount val="3"/>
                <c:pt idx="0">
                  <c:v>High School or less</c:v>
                </c:pt>
                <c:pt idx="1">
                  <c:v>Some College</c:v>
                </c:pt>
                <c:pt idx="2">
                  <c:v>College or more</c:v>
                </c:pt>
              </c:strCache>
            </c:strRef>
          </c:cat>
          <c:val>
            <c:numRef>
              <c:f>Sheet1!$F$43:$F$45</c:f>
              <c:numCache>
                <c:formatCode>General</c:formatCode>
                <c:ptCount val="3"/>
                <c:pt idx="0">
                  <c:v>38.6</c:v>
                </c:pt>
                <c:pt idx="1">
                  <c:v>25.3</c:v>
                </c:pt>
                <c:pt idx="2">
                  <c:v>36.1</c:v>
                </c:pt>
              </c:numCache>
            </c:numRef>
          </c:val>
        </c:ser>
        <c:ser>
          <c:idx val="5"/>
          <c:order val="5"/>
          <c:tx>
            <c:strRef>
              <c:f>Sheet1!$G$42</c:f>
              <c:strCache>
                <c:ptCount val="1"/>
                <c:pt idx="0">
                  <c:v>Weighted: 26+ yrs</c:v>
                </c:pt>
              </c:strCache>
            </c:strRef>
          </c:tx>
          <c:spPr>
            <a:solidFill>
              <a:schemeClr val="accent2">
                <a:lumMod val="50000"/>
              </a:schemeClr>
            </a:solidFill>
          </c:spPr>
          <c:invertIfNegative val="0"/>
          <c:cat>
            <c:strRef>
              <c:f>Sheet1!$A$43:$A$45</c:f>
              <c:strCache>
                <c:ptCount val="3"/>
                <c:pt idx="0">
                  <c:v>High School or less</c:v>
                </c:pt>
                <c:pt idx="1">
                  <c:v>Some College</c:v>
                </c:pt>
                <c:pt idx="2">
                  <c:v>College or more</c:v>
                </c:pt>
              </c:strCache>
            </c:strRef>
          </c:cat>
          <c:val>
            <c:numRef>
              <c:f>Sheet1!$G$43:$G$45</c:f>
              <c:numCache>
                <c:formatCode>General</c:formatCode>
                <c:ptCount val="3"/>
                <c:pt idx="0">
                  <c:v>37.4</c:v>
                </c:pt>
                <c:pt idx="1">
                  <c:v>24.6</c:v>
                </c:pt>
                <c:pt idx="2" formatCode="0.0">
                  <c:v>38</c:v>
                </c:pt>
              </c:numCache>
            </c:numRef>
          </c:val>
        </c:ser>
        <c:ser>
          <c:idx val="6"/>
          <c:order val="6"/>
          <c:tx>
            <c:strRef>
              <c:f>Sheet1!$H$42</c:f>
              <c:strCache>
                <c:ptCount val="1"/>
                <c:pt idx="0">
                  <c:v>NM: 25+ yrs</c:v>
                </c:pt>
              </c:strCache>
            </c:strRef>
          </c:tx>
          <c:spPr>
            <a:solidFill>
              <a:schemeClr val="accent6">
                <a:lumMod val="60000"/>
                <a:lumOff val="40000"/>
              </a:schemeClr>
            </a:solidFill>
          </c:spPr>
          <c:invertIfNegative val="0"/>
          <c:cat>
            <c:strRef>
              <c:f>Sheet1!$A$43:$A$45</c:f>
              <c:strCache>
                <c:ptCount val="3"/>
                <c:pt idx="0">
                  <c:v>High School or less</c:v>
                </c:pt>
                <c:pt idx="1">
                  <c:v>Some College</c:v>
                </c:pt>
                <c:pt idx="2">
                  <c:v>College or more</c:v>
                </c:pt>
              </c:strCache>
            </c:strRef>
          </c:cat>
          <c:val>
            <c:numRef>
              <c:f>Sheet1!$H$43:$H$45</c:f>
              <c:numCache>
                <c:formatCode>General</c:formatCode>
                <c:ptCount val="3"/>
                <c:pt idx="0" formatCode="0.0">
                  <c:v>43</c:v>
                </c:pt>
                <c:pt idx="1">
                  <c:v>31.4</c:v>
                </c:pt>
                <c:pt idx="2">
                  <c:v>25.6</c:v>
                </c:pt>
              </c:numCache>
            </c:numRef>
          </c:val>
        </c:ser>
        <c:dLbls>
          <c:showLegendKey val="0"/>
          <c:showVal val="0"/>
          <c:showCatName val="0"/>
          <c:showSerName val="0"/>
          <c:showPercent val="0"/>
          <c:showBubbleSize val="0"/>
        </c:dLbls>
        <c:gapWidth val="150"/>
        <c:axId val="73395584"/>
        <c:axId val="73405568"/>
      </c:barChart>
      <c:catAx>
        <c:axId val="73395584"/>
        <c:scaling>
          <c:orientation val="minMax"/>
        </c:scaling>
        <c:delete val="0"/>
        <c:axPos val="b"/>
        <c:majorTickMark val="out"/>
        <c:minorTickMark val="none"/>
        <c:tickLblPos val="nextTo"/>
        <c:crossAx val="73405568"/>
        <c:crosses val="autoZero"/>
        <c:auto val="1"/>
        <c:lblAlgn val="ctr"/>
        <c:lblOffset val="100"/>
        <c:noMultiLvlLbl val="0"/>
      </c:catAx>
      <c:valAx>
        <c:axId val="73405568"/>
        <c:scaling>
          <c:orientation val="minMax"/>
        </c:scaling>
        <c:delete val="0"/>
        <c:axPos val="l"/>
        <c:majorGridlines/>
        <c:title>
          <c:tx>
            <c:rich>
              <a:bodyPr rot="-5400000" vert="horz"/>
              <a:lstStyle/>
              <a:p>
                <a:pPr>
                  <a:defRPr/>
                </a:pPr>
                <a:r>
                  <a:rPr lang="en-US" dirty="0" smtClean="0"/>
                  <a:t>Percent</a:t>
                </a:r>
                <a:endParaRPr lang="en-US" dirty="0"/>
              </a:p>
            </c:rich>
          </c:tx>
          <c:layout/>
          <c:overlay val="0"/>
        </c:title>
        <c:numFmt formatCode="General" sourceLinked="1"/>
        <c:majorTickMark val="out"/>
        <c:minorTickMark val="none"/>
        <c:tickLblPos val="nextTo"/>
        <c:crossAx val="73395584"/>
        <c:crosses val="autoZero"/>
        <c:crossBetween val="between"/>
      </c:valAx>
    </c:plotArea>
    <c:legend>
      <c:legendPos val="t"/>
      <c:legendEntry>
        <c:idx val="3"/>
        <c:delete val="1"/>
      </c:legendEntry>
      <c:layout>
        <c:manualLayout>
          <c:xMode val="edge"/>
          <c:yMode val="edge"/>
          <c:x val="0.10134217197209323"/>
          <c:y val="2.8571428571428571E-2"/>
          <c:w val="0.89728290373959663"/>
          <c:h val="0.11540157480314961"/>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Sheet1!$B$25</c:f>
              <c:strCache>
                <c:ptCount val="1"/>
                <c:pt idx="0">
                  <c:v>Unweighted Sample %</c:v>
                </c:pt>
              </c:strCache>
            </c:strRef>
          </c:tx>
          <c:spPr>
            <a:solidFill>
              <a:schemeClr val="accent6">
                <a:lumMod val="60000"/>
                <a:lumOff val="40000"/>
              </a:schemeClr>
            </a:solidFill>
          </c:spPr>
          <c:invertIfNegative val="0"/>
          <c:cat>
            <c:strRef>
              <c:f>Sheet1!$A$26:$A$27</c:f>
              <c:strCache>
                <c:ptCount val="2"/>
                <c:pt idx="0">
                  <c:v>Military Service</c:v>
                </c:pt>
                <c:pt idx="1">
                  <c:v>LGBT</c:v>
                </c:pt>
              </c:strCache>
            </c:strRef>
          </c:cat>
          <c:val>
            <c:numRef>
              <c:f>Sheet1!$B$26:$B$27</c:f>
              <c:numCache>
                <c:formatCode>General</c:formatCode>
                <c:ptCount val="2"/>
                <c:pt idx="0">
                  <c:v>8.5</c:v>
                </c:pt>
                <c:pt idx="1">
                  <c:v>6.2</c:v>
                </c:pt>
              </c:numCache>
            </c:numRef>
          </c:val>
        </c:ser>
        <c:ser>
          <c:idx val="1"/>
          <c:order val="1"/>
          <c:tx>
            <c:strRef>
              <c:f>Sheet1!$C$25</c:f>
              <c:strCache>
                <c:ptCount val="1"/>
                <c:pt idx="0">
                  <c:v>Weighted Sample %</c:v>
                </c:pt>
              </c:strCache>
            </c:strRef>
          </c:tx>
          <c:spPr>
            <a:solidFill>
              <a:schemeClr val="accent2">
                <a:lumMod val="75000"/>
              </a:schemeClr>
            </a:solidFill>
          </c:spPr>
          <c:invertIfNegative val="0"/>
          <c:cat>
            <c:strRef>
              <c:f>Sheet1!$A$26:$A$27</c:f>
              <c:strCache>
                <c:ptCount val="2"/>
                <c:pt idx="0">
                  <c:v>Military Service</c:v>
                </c:pt>
                <c:pt idx="1">
                  <c:v>LGBT</c:v>
                </c:pt>
              </c:strCache>
            </c:strRef>
          </c:cat>
          <c:val>
            <c:numRef>
              <c:f>Sheet1!$C$26:$C$27</c:f>
              <c:numCache>
                <c:formatCode>General</c:formatCode>
                <c:ptCount val="2"/>
                <c:pt idx="0">
                  <c:v>12.4</c:v>
                </c:pt>
                <c:pt idx="1">
                  <c:v>5.4</c:v>
                </c:pt>
              </c:numCache>
            </c:numRef>
          </c:val>
        </c:ser>
        <c:dLbls>
          <c:showLegendKey val="0"/>
          <c:showVal val="1"/>
          <c:showCatName val="0"/>
          <c:showSerName val="0"/>
          <c:showPercent val="0"/>
          <c:showBubbleSize val="0"/>
        </c:dLbls>
        <c:gapWidth val="150"/>
        <c:axId val="73442816"/>
        <c:axId val="73444352"/>
      </c:barChart>
      <c:catAx>
        <c:axId val="73442816"/>
        <c:scaling>
          <c:orientation val="minMax"/>
        </c:scaling>
        <c:delete val="0"/>
        <c:axPos val="b"/>
        <c:majorTickMark val="out"/>
        <c:minorTickMark val="none"/>
        <c:tickLblPos val="nextTo"/>
        <c:crossAx val="73444352"/>
        <c:crosses val="autoZero"/>
        <c:auto val="1"/>
        <c:lblAlgn val="ctr"/>
        <c:lblOffset val="100"/>
        <c:noMultiLvlLbl val="0"/>
      </c:catAx>
      <c:valAx>
        <c:axId val="73444352"/>
        <c:scaling>
          <c:orientation val="minMax"/>
          <c:max val="20"/>
        </c:scaling>
        <c:delete val="0"/>
        <c:axPos val="l"/>
        <c:majorGridlines/>
        <c:title>
          <c:tx>
            <c:rich>
              <a:bodyPr rot="-5400000" vert="horz"/>
              <a:lstStyle/>
              <a:p>
                <a:pPr>
                  <a:defRPr/>
                </a:pPr>
                <a:r>
                  <a:rPr lang="en-US"/>
                  <a:t>Percent</a:t>
                </a:r>
              </a:p>
            </c:rich>
          </c:tx>
          <c:layout>
            <c:manualLayout>
              <c:xMode val="edge"/>
              <c:yMode val="edge"/>
              <c:x val="8.771929824561403E-3"/>
              <c:y val="0.41968028452965117"/>
            </c:manualLayout>
          </c:layout>
          <c:overlay val="0"/>
        </c:title>
        <c:numFmt formatCode="General" sourceLinked="1"/>
        <c:majorTickMark val="out"/>
        <c:minorTickMark val="none"/>
        <c:tickLblPos val="nextTo"/>
        <c:crossAx val="73442816"/>
        <c:crosses val="autoZero"/>
        <c:crossBetween val="between"/>
        <c:majorUnit val="5"/>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alc!$B$2</c:f>
              <c:strCache>
                <c:ptCount val="1"/>
                <c:pt idx="0">
                  <c:v>Targeted</c:v>
                </c:pt>
              </c:strCache>
            </c:strRef>
          </c:tx>
          <c:spPr>
            <a:solidFill>
              <a:schemeClr val="accent6">
                <a:lumMod val="20000"/>
                <a:lumOff val="80000"/>
              </a:schemeClr>
            </a:solidFill>
          </c:spPr>
          <c:invertIfNegative val="0"/>
          <c:dPt>
            <c:idx val="0"/>
            <c:invertIfNegative val="0"/>
            <c:bubble3D val="0"/>
            <c:spPr>
              <a:solidFill>
                <a:schemeClr val="accent6">
                  <a:lumMod val="60000"/>
                  <a:lumOff val="40000"/>
                </a:schemeClr>
              </a:solidFill>
            </c:spPr>
          </c:dPt>
          <c:dPt>
            <c:idx val="1"/>
            <c:invertIfNegative val="0"/>
            <c:bubble3D val="0"/>
            <c:spPr>
              <a:solidFill>
                <a:schemeClr val="accent6">
                  <a:lumMod val="60000"/>
                  <a:lumOff val="40000"/>
                </a:schemeClr>
              </a:solidFill>
            </c:spPr>
          </c:dPt>
          <c:dPt>
            <c:idx val="2"/>
            <c:invertIfNegative val="0"/>
            <c:bubble3D val="0"/>
            <c:spPr>
              <a:solidFill>
                <a:schemeClr val="accent6">
                  <a:lumMod val="60000"/>
                  <a:lumOff val="40000"/>
                </a:schemeClr>
              </a:solidFill>
            </c:spPr>
          </c:dPt>
          <c:dPt>
            <c:idx val="3"/>
            <c:invertIfNegative val="0"/>
            <c:bubble3D val="0"/>
            <c:spPr>
              <a:solidFill>
                <a:schemeClr val="accent6">
                  <a:lumMod val="60000"/>
                  <a:lumOff val="40000"/>
                </a:schemeClr>
              </a:solidFill>
            </c:spPr>
          </c:dPt>
          <c:dPt>
            <c:idx val="4"/>
            <c:invertIfNegative val="0"/>
            <c:bubble3D val="0"/>
            <c:spPr>
              <a:solidFill>
                <a:schemeClr val="accent6">
                  <a:lumMod val="60000"/>
                  <a:lumOff val="40000"/>
                </a:schemeClr>
              </a:solidFill>
            </c:spPr>
          </c:dPt>
          <c:dLbls>
            <c:txPr>
              <a:bodyPr/>
              <a:lstStyle/>
              <a:p>
                <a:pPr>
                  <a:defRPr sz="1400"/>
                </a:pPr>
                <a:endParaRPr lang="en-US"/>
              </a:p>
            </c:txPr>
            <c:dLblPos val="outEnd"/>
            <c:showLegendKey val="0"/>
            <c:showVal val="1"/>
            <c:showCatName val="0"/>
            <c:showSerName val="0"/>
            <c:showPercent val="0"/>
            <c:showBubbleSize val="0"/>
            <c:showLeaderLines val="0"/>
          </c:dLbls>
          <c:cat>
            <c:strRef>
              <c:f>alc!$A$3:$A$7</c:f>
              <c:strCache>
                <c:ptCount val="5"/>
                <c:pt idx="0">
                  <c:v>Past 30-day alcohol use</c:v>
                </c:pt>
                <c:pt idx="1">
                  <c:v>Past 30-day binge drinking</c:v>
                </c:pt>
                <c:pt idx="2">
                  <c:v>Past 30-day drinking and driving</c:v>
                </c:pt>
                <c:pt idx="3">
                  <c:v>Past 30-day binge drinking and driving</c:v>
                </c:pt>
                <c:pt idx="4">
                  <c:v>Past year purchased alcohol for someone under 21</c:v>
                </c:pt>
              </c:strCache>
            </c:strRef>
          </c:cat>
          <c:val>
            <c:numRef>
              <c:f>alc!$B$3:$B$7</c:f>
              <c:numCache>
                <c:formatCode>0.0%</c:formatCode>
                <c:ptCount val="5"/>
                <c:pt idx="0">
                  <c:v>0.40400000000000003</c:v>
                </c:pt>
                <c:pt idx="1">
                  <c:v>0.193</c:v>
                </c:pt>
                <c:pt idx="2">
                  <c:v>4.4999999999999998E-2</c:v>
                </c:pt>
                <c:pt idx="3">
                  <c:v>2.8000000000000001E-2</c:v>
                </c:pt>
                <c:pt idx="4">
                  <c:v>3.2000000000000001E-2</c:v>
                </c:pt>
              </c:numCache>
            </c:numRef>
          </c:val>
        </c:ser>
        <c:ser>
          <c:idx val="1"/>
          <c:order val="1"/>
          <c:tx>
            <c:strRef>
              <c:f>alc!$C$2</c:f>
              <c:strCache>
                <c:ptCount val="1"/>
                <c:pt idx="0">
                  <c:v>Comparison</c:v>
                </c:pt>
              </c:strCache>
            </c:strRef>
          </c:tx>
          <c:spPr>
            <a:solidFill>
              <a:schemeClr val="accent2">
                <a:lumMod val="75000"/>
              </a:schemeClr>
            </a:solidFill>
          </c:spPr>
          <c:invertIfNegative val="0"/>
          <c:dLbls>
            <c:dLbl>
              <c:idx val="0"/>
              <c:layout>
                <c:manualLayout>
                  <c:x val="2.5000000000000001E-2"/>
                  <c:y val="1.0478061558611657E-2"/>
                </c:manualLayout>
              </c:layout>
              <c:dLblPos val="outEnd"/>
              <c:showLegendKey val="0"/>
              <c:showVal val="1"/>
              <c:showCatName val="0"/>
              <c:showSerName val="0"/>
              <c:showPercent val="0"/>
              <c:showBubbleSize val="0"/>
            </c:dLbl>
            <c:dLbl>
              <c:idx val="1"/>
              <c:layout>
                <c:manualLayout>
                  <c:x val="4.3055555555555555E-2"/>
                  <c:y val="1.8336607727570401E-2"/>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alc!$A$3:$A$7</c:f>
              <c:strCache>
                <c:ptCount val="5"/>
                <c:pt idx="0">
                  <c:v>Past 30-day alcohol use</c:v>
                </c:pt>
                <c:pt idx="1">
                  <c:v>Past 30-day binge drinking</c:v>
                </c:pt>
                <c:pt idx="2">
                  <c:v>Past 30-day drinking and driving</c:v>
                </c:pt>
                <c:pt idx="3">
                  <c:v>Past 30-day binge drinking and driving</c:v>
                </c:pt>
                <c:pt idx="4">
                  <c:v>Past year purchased alcohol for someone under 21</c:v>
                </c:pt>
              </c:strCache>
            </c:strRef>
          </c:cat>
          <c:val>
            <c:numRef>
              <c:f>alc!$C$3:$C$7</c:f>
              <c:numCache>
                <c:formatCode>0.0%</c:formatCode>
                <c:ptCount val="5"/>
                <c:pt idx="0">
                  <c:v>0.36699999999999999</c:v>
                </c:pt>
                <c:pt idx="1">
                  <c:v>0.17199999999999999</c:v>
                </c:pt>
                <c:pt idx="2">
                  <c:v>3.7999999999999999E-2</c:v>
                </c:pt>
                <c:pt idx="3">
                  <c:v>2.7E-2</c:v>
                </c:pt>
                <c:pt idx="4">
                  <c:v>2.4E-2</c:v>
                </c:pt>
              </c:numCache>
            </c:numRef>
          </c:val>
        </c:ser>
        <c:dLbls>
          <c:dLblPos val="outEnd"/>
          <c:showLegendKey val="0"/>
          <c:showVal val="1"/>
          <c:showCatName val="0"/>
          <c:showSerName val="0"/>
          <c:showPercent val="0"/>
          <c:showBubbleSize val="0"/>
        </c:dLbls>
        <c:gapWidth val="150"/>
        <c:axId val="71804800"/>
        <c:axId val="71806336"/>
      </c:barChart>
      <c:catAx>
        <c:axId val="71804800"/>
        <c:scaling>
          <c:orientation val="minMax"/>
        </c:scaling>
        <c:delete val="0"/>
        <c:axPos val="b"/>
        <c:majorTickMark val="out"/>
        <c:minorTickMark val="none"/>
        <c:tickLblPos val="nextTo"/>
        <c:crossAx val="71806336"/>
        <c:crosses val="autoZero"/>
        <c:auto val="1"/>
        <c:lblAlgn val="ctr"/>
        <c:lblOffset val="100"/>
        <c:noMultiLvlLbl val="0"/>
      </c:catAx>
      <c:valAx>
        <c:axId val="71806336"/>
        <c:scaling>
          <c:orientation val="minMax"/>
          <c:max val="0.5"/>
        </c:scaling>
        <c:delete val="0"/>
        <c:axPos val="l"/>
        <c:majorGridlines/>
        <c:numFmt formatCode="0%" sourceLinked="0"/>
        <c:majorTickMark val="out"/>
        <c:minorTickMark val="none"/>
        <c:tickLblPos val="nextTo"/>
        <c:crossAx val="71804800"/>
        <c:crosses val="autoZero"/>
        <c:crossBetween val="between"/>
        <c:majorUnit val="0.1"/>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Mil_LGBT!$B$1</c:f>
              <c:strCache>
                <c:ptCount val="1"/>
                <c:pt idx="0">
                  <c:v>Whole sample</c:v>
                </c:pt>
              </c:strCache>
            </c:strRef>
          </c:tx>
          <c:spPr>
            <a:solidFill>
              <a:schemeClr val="bg2">
                <a:lumMod val="20000"/>
                <a:lumOff val="80000"/>
              </a:schemeClr>
            </a:solidFill>
          </c:spPr>
          <c:invertIfNegative val="0"/>
          <c:dLbls>
            <c:dLbl>
              <c:idx val="0"/>
              <c:layout>
                <c:manualLayout>
                  <c:x val="-1.9444444444444445E-2"/>
                  <c:y val="0"/>
                </c:manualLayout>
              </c:layout>
              <c:dLblPos val="outEnd"/>
              <c:showLegendKey val="0"/>
              <c:showVal val="1"/>
              <c:showCatName val="0"/>
              <c:showSerName val="0"/>
              <c:showPercent val="0"/>
              <c:showBubbleSize val="0"/>
            </c:dLbl>
            <c:dLbl>
              <c:idx val="2"/>
              <c:layout>
                <c:manualLayout>
                  <c:x val="-1.1111111111111112E-2"/>
                  <c:y val="4.6948356807510879E-3"/>
                </c:manualLayout>
              </c:layout>
              <c:dLblPos val="outEnd"/>
              <c:showLegendKey val="0"/>
              <c:showVal val="1"/>
              <c:showCatName val="0"/>
              <c:showSerName val="0"/>
              <c:showPercent val="0"/>
              <c:showBubbleSize val="0"/>
            </c:dLbl>
            <c:dLbl>
              <c:idx val="3"/>
              <c:layout>
                <c:manualLayout>
                  <c:x val="-1.2500000000000001E-2"/>
                  <c:y val="2.3474178403755869E-3"/>
                </c:manualLayout>
              </c:layout>
              <c:dLblPos val="outEnd"/>
              <c:showLegendKey val="0"/>
              <c:showVal val="1"/>
              <c:showCatName val="0"/>
              <c:showSerName val="0"/>
              <c:showPercent val="0"/>
              <c:showBubbleSize val="0"/>
            </c:dLbl>
            <c:dLbl>
              <c:idx val="4"/>
              <c:layout>
                <c:manualLayout>
                  <c:x val="-1.3888888888888888E-2"/>
                  <c:y val="4.6948356807511738E-3"/>
                </c:manualLayout>
              </c:layout>
              <c:dLblPos val="outEnd"/>
              <c:showLegendKey val="0"/>
              <c:showVal val="1"/>
              <c:showCatName val="0"/>
              <c:showSerName val="0"/>
              <c:showPercent val="0"/>
              <c:showBubbleSize val="0"/>
            </c:dLbl>
            <c:txPr>
              <a:bodyPr/>
              <a:lstStyle/>
              <a:p>
                <a:pPr>
                  <a:defRPr sz="1050"/>
                </a:pPr>
                <a:endParaRPr lang="en-US"/>
              </a:p>
            </c:txPr>
            <c:dLblPos val="outEnd"/>
            <c:showLegendKey val="0"/>
            <c:showVal val="1"/>
            <c:showCatName val="0"/>
            <c:showSerName val="0"/>
            <c:showPercent val="0"/>
            <c:showBubbleSize val="0"/>
            <c:showLeaderLines val="0"/>
          </c:dLbls>
          <c:cat>
            <c:strRef>
              <c:f>Mil_LGBT!$A$2:$A$6</c:f>
              <c:strCache>
                <c:ptCount val="5"/>
                <c:pt idx="0">
                  <c:v>Past 30-day alcohol use</c:v>
                </c:pt>
                <c:pt idx="1">
                  <c:v>Past 30-day binge drinking</c:v>
                </c:pt>
                <c:pt idx="2">
                  <c:v>Past 30-day drinking and driving</c:v>
                </c:pt>
                <c:pt idx="3">
                  <c:v>Past 30-day binge drinking and driving</c:v>
                </c:pt>
                <c:pt idx="4">
                  <c:v>Past year purchased alcohol for someone under 21</c:v>
                </c:pt>
              </c:strCache>
            </c:strRef>
          </c:cat>
          <c:val>
            <c:numRef>
              <c:f>Mil_LGBT!$B$2:$B$6</c:f>
              <c:numCache>
                <c:formatCode>0.0%</c:formatCode>
                <c:ptCount val="5"/>
                <c:pt idx="0">
                  <c:v>0.39140000000000003</c:v>
                </c:pt>
                <c:pt idx="1">
                  <c:v>0.187</c:v>
                </c:pt>
                <c:pt idx="2">
                  <c:v>4.2999999999999997E-2</c:v>
                </c:pt>
                <c:pt idx="3">
                  <c:v>2.7E-2</c:v>
                </c:pt>
                <c:pt idx="4">
                  <c:v>2.9000000000000001E-2</c:v>
                </c:pt>
              </c:numCache>
            </c:numRef>
          </c:val>
        </c:ser>
        <c:ser>
          <c:idx val="1"/>
          <c:order val="1"/>
          <c:tx>
            <c:strRef>
              <c:f>Mil_LGBT!$C$1</c:f>
              <c:strCache>
                <c:ptCount val="1"/>
                <c:pt idx="0">
                  <c:v>Military </c:v>
                </c:pt>
              </c:strCache>
            </c:strRef>
          </c:tx>
          <c:spPr>
            <a:solidFill>
              <a:schemeClr val="accent6">
                <a:lumMod val="60000"/>
                <a:lumOff val="40000"/>
              </a:schemeClr>
            </a:solidFill>
          </c:spPr>
          <c:invertIfNegative val="0"/>
          <c:dLbls>
            <c:dLbl>
              <c:idx val="1"/>
              <c:layout>
                <c:manualLayout>
                  <c:x val="1.3888888888888888E-2"/>
                  <c:y val="9.3896713615023476E-3"/>
                </c:manualLayout>
              </c:layout>
              <c:dLblPos val="outEnd"/>
              <c:showLegendKey val="0"/>
              <c:showVal val="1"/>
              <c:showCatName val="0"/>
              <c:showSerName val="0"/>
              <c:showPercent val="0"/>
              <c:showBubbleSize val="0"/>
            </c:dLbl>
            <c:txPr>
              <a:bodyPr/>
              <a:lstStyle/>
              <a:p>
                <a:pPr>
                  <a:defRPr sz="1000"/>
                </a:pPr>
                <a:endParaRPr lang="en-US"/>
              </a:p>
            </c:txPr>
            <c:dLblPos val="outEnd"/>
            <c:showLegendKey val="0"/>
            <c:showVal val="1"/>
            <c:showCatName val="0"/>
            <c:showSerName val="0"/>
            <c:showPercent val="0"/>
            <c:showBubbleSize val="0"/>
            <c:showLeaderLines val="0"/>
          </c:dLbls>
          <c:cat>
            <c:strRef>
              <c:f>Mil_LGBT!$A$2:$A$6</c:f>
              <c:strCache>
                <c:ptCount val="5"/>
                <c:pt idx="0">
                  <c:v>Past 30-day alcohol use</c:v>
                </c:pt>
                <c:pt idx="1">
                  <c:v>Past 30-day binge drinking</c:v>
                </c:pt>
                <c:pt idx="2">
                  <c:v>Past 30-day drinking and driving</c:v>
                </c:pt>
                <c:pt idx="3">
                  <c:v>Past 30-day binge drinking and driving</c:v>
                </c:pt>
                <c:pt idx="4">
                  <c:v>Past year purchased alcohol for someone under 21</c:v>
                </c:pt>
              </c:strCache>
            </c:strRef>
          </c:cat>
          <c:val>
            <c:numRef>
              <c:f>Mil_LGBT!$C$2:$C$6</c:f>
              <c:numCache>
                <c:formatCode>0.0%</c:formatCode>
                <c:ptCount val="5"/>
                <c:pt idx="0">
                  <c:v>0.39560000000000001</c:v>
                </c:pt>
                <c:pt idx="1">
                  <c:v>0.14399999999999999</c:v>
                </c:pt>
                <c:pt idx="2">
                  <c:v>3.8600000000000002E-2</c:v>
                </c:pt>
                <c:pt idx="3">
                  <c:v>2.2499999999999999E-2</c:v>
                </c:pt>
                <c:pt idx="4">
                  <c:v>2.5100000000000001E-2</c:v>
                </c:pt>
              </c:numCache>
            </c:numRef>
          </c:val>
        </c:ser>
        <c:ser>
          <c:idx val="2"/>
          <c:order val="2"/>
          <c:tx>
            <c:strRef>
              <c:f>Mil_LGBT!$D$1</c:f>
              <c:strCache>
                <c:ptCount val="1"/>
                <c:pt idx="0">
                  <c:v>LGBT </c:v>
                </c:pt>
              </c:strCache>
            </c:strRef>
          </c:tx>
          <c:spPr>
            <a:solidFill>
              <a:schemeClr val="accent2">
                <a:lumMod val="75000"/>
              </a:schemeClr>
            </a:solidFill>
          </c:spPr>
          <c:invertIfNegative val="0"/>
          <c:dLbls>
            <c:dLbl>
              <c:idx val="2"/>
              <c:layout>
                <c:manualLayout>
                  <c:x val="1.2500000000000001E-2"/>
                  <c:y val="2.1126760563380281E-2"/>
                </c:manualLayout>
              </c:layout>
              <c:dLblPos val="outEnd"/>
              <c:showLegendKey val="0"/>
              <c:showVal val="1"/>
              <c:showCatName val="0"/>
              <c:showSerName val="0"/>
              <c:showPercent val="0"/>
              <c:showBubbleSize val="0"/>
            </c:dLbl>
            <c:txPr>
              <a:bodyPr/>
              <a:lstStyle/>
              <a:p>
                <a:pPr>
                  <a:defRPr sz="1000"/>
                </a:pPr>
                <a:endParaRPr lang="en-US"/>
              </a:p>
            </c:txPr>
            <c:dLblPos val="outEnd"/>
            <c:showLegendKey val="0"/>
            <c:showVal val="1"/>
            <c:showCatName val="0"/>
            <c:showSerName val="0"/>
            <c:showPercent val="0"/>
            <c:showBubbleSize val="0"/>
            <c:showLeaderLines val="0"/>
          </c:dLbls>
          <c:cat>
            <c:strRef>
              <c:f>Mil_LGBT!$A$2:$A$6</c:f>
              <c:strCache>
                <c:ptCount val="5"/>
                <c:pt idx="0">
                  <c:v>Past 30-day alcohol use</c:v>
                </c:pt>
                <c:pt idx="1">
                  <c:v>Past 30-day binge drinking</c:v>
                </c:pt>
                <c:pt idx="2">
                  <c:v>Past 30-day drinking and driving</c:v>
                </c:pt>
                <c:pt idx="3">
                  <c:v>Past 30-day binge drinking and driving</c:v>
                </c:pt>
                <c:pt idx="4">
                  <c:v>Past year purchased alcohol for someone under 21</c:v>
                </c:pt>
              </c:strCache>
            </c:strRef>
          </c:cat>
          <c:val>
            <c:numRef>
              <c:f>Mil_LGBT!$D$2:$D$6</c:f>
              <c:numCache>
                <c:formatCode>0.0%</c:formatCode>
                <c:ptCount val="5"/>
                <c:pt idx="0">
                  <c:v>0.49590000000000001</c:v>
                </c:pt>
                <c:pt idx="1">
                  <c:v>0.30049999999999999</c:v>
                </c:pt>
                <c:pt idx="2">
                  <c:v>7.51E-2</c:v>
                </c:pt>
                <c:pt idx="3">
                  <c:v>6.0100000000000001E-2</c:v>
                </c:pt>
                <c:pt idx="4">
                  <c:v>7.7600000000000002E-2</c:v>
                </c:pt>
              </c:numCache>
            </c:numRef>
          </c:val>
        </c:ser>
        <c:dLbls>
          <c:showLegendKey val="0"/>
          <c:showVal val="0"/>
          <c:showCatName val="0"/>
          <c:showSerName val="0"/>
          <c:showPercent val="0"/>
          <c:showBubbleSize val="0"/>
        </c:dLbls>
        <c:gapWidth val="150"/>
        <c:axId val="71863296"/>
        <c:axId val="71873280"/>
      </c:barChart>
      <c:catAx>
        <c:axId val="71863296"/>
        <c:scaling>
          <c:orientation val="minMax"/>
        </c:scaling>
        <c:delete val="0"/>
        <c:axPos val="b"/>
        <c:majorTickMark val="out"/>
        <c:minorTickMark val="none"/>
        <c:tickLblPos val="nextTo"/>
        <c:crossAx val="71873280"/>
        <c:crosses val="autoZero"/>
        <c:auto val="1"/>
        <c:lblAlgn val="ctr"/>
        <c:lblOffset val="100"/>
        <c:noMultiLvlLbl val="0"/>
      </c:catAx>
      <c:valAx>
        <c:axId val="71873280"/>
        <c:scaling>
          <c:orientation val="minMax"/>
        </c:scaling>
        <c:delete val="0"/>
        <c:axPos val="l"/>
        <c:majorGridlines/>
        <c:title>
          <c:tx>
            <c:rich>
              <a:bodyPr rot="-5400000" vert="horz"/>
              <a:lstStyle/>
              <a:p>
                <a:pPr>
                  <a:defRPr/>
                </a:pPr>
                <a:r>
                  <a:rPr lang="en-US"/>
                  <a:t>Percent</a:t>
                </a:r>
              </a:p>
            </c:rich>
          </c:tx>
          <c:layout/>
          <c:overlay val="0"/>
        </c:title>
        <c:numFmt formatCode="0%" sourceLinked="0"/>
        <c:majorTickMark val="out"/>
        <c:minorTickMark val="none"/>
        <c:tickLblPos val="nextTo"/>
        <c:crossAx val="71863296"/>
        <c:crosses val="autoZero"/>
        <c:crossBetween val="between"/>
      </c:valAx>
    </c:plotArea>
    <c:legend>
      <c:legendPos val="t"/>
      <c:layout/>
      <c:overlay val="0"/>
    </c:legend>
    <c:plotVisOnly val="1"/>
    <c:dispBlanksAs val="gap"/>
    <c:showDLblsOverMax val="0"/>
  </c:chart>
  <c:txPr>
    <a:bodyPr/>
    <a:lstStyle/>
    <a:p>
      <a:pPr>
        <a:defRPr sz="16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928137147413535"/>
          <c:y val="1.519737532808399E-2"/>
          <c:w val="0.71186318482341604"/>
          <c:h val="0.84463692038495186"/>
        </c:manualLayout>
      </c:layout>
      <c:barChart>
        <c:barDir val="bar"/>
        <c:grouping val="clustered"/>
        <c:varyColors val="0"/>
        <c:ser>
          <c:idx val="0"/>
          <c:order val="0"/>
          <c:spPr>
            <a:solidFill>
              <a:schemeClr val="accent6">
                <a:lumMod val="60000"/>
                <a:lumOff val="40000"/>
              </a:schemeClr>
            </a:solidFill>
          </c:spPr>
          <c:invertIfNegative val="0"/>
          <c:cat>
            <c:strRef>
              <c:f>past30!$B$3:$B$24</c:f>
              <c:strCache>
                <c:ptCount val="22"/>
                <c:pt idx="0">
                  <c:v>CATRON</c:v>
                </c:pt>
                <c:pt idx="1">
                  <c:v>CIBOLA</c:v>
                </c:pt>
                <c:pt idx="2">
                  <c:v>SIERRA</c:v>
                </c:pt>
                <c:pt idx="3">
                  <c:v>HIDALGO</c:v>
                </c:pt>
                <c:pt idx="4">
                  <c:v>VALENCIA</c:v>
                </c:pt>
                <c:pt idx="5">
                  <c:v>MCKINLEY</c:v>
                </c:pt>
                <c:pt idx="6">
                  <c:v>SAN JUAN</c:v>
                </c:pt>
                <c:pt idx="7">
                  <c:v>SANDOVAL</c:v>
                </c:pt>
                <c:pt idx="8">
                  <c:v>CHAVES</c:v>
                </c:pt>
                <c:pt idx="9">
                  <c:v>LEA</c:v>
                </c:pt>
                <c:pt idx="10">
                  <c:v>BERNALILLO</c:v>
                </c:pt>
                <c:pt idx="11">
                  <c:v>SOCORRO</c:v>
                </c:pt>
                <c:pt idx="12">
                  <c:v>DONA ANA</c:v>
                </c:pt>
                <c:pt idx="13">
                  <c:v>TORRANCE</c:v>
                </c:pt>
                <c:pt idx="14">
                  <c:v>RIO ARRIBA</c:v>
                </c:pt>
                <c:pt idx="15">
                  <c:v>LUNA</c:v>
                </c:pt>
                <c:pt idx="16">
                  <c:v>TAOS</c:v>
                </c:pt>
                <c:pt idx="17">
                  <c:v>EDDY</c:v>
                </c:pt>
                <c:pt idx="18">
                  <c:v>SAN MIGUEL</c:v>
                </c:pt>
                <c:pt idx="19">
                  <c:v>COLFAX</c:v>
                </c:pt>
                <c:pt idx="20">
                  <c:v>SANTA FE</c:v>
                </c:pt>
                <c:pt idx="21">
                  <c:v>GRANT</c:v>
                </c:pt>
              </c:strCache>
            </c:strRef>
          </c:cat>
          <c:val>
            <c:numRef>
              <c:f>past30!$C$3:$C$24</c:f>
              <c:numCache>
                <c:formatCode>0.0</c:formatCode>
                <c:ptCount val="22"/>
                <c:pt idx="0">
                  <c:v>22.15</c:v>
                </c:pt>
                <c:pt idx="1">
                  <c:v>25.76</c:v>
                </c:pt>
                <c:pt idx="2">
                  <c:v>27.5</c:v>
                </c:pt>
                <c:pt idx="3">
                  <c:v>28.3</c:v>
                </c:pt>
                <c:pt idx="4">
                  <c:v>29.55</c:v>
                </c:pt>
                <c:pt idx="5">
                  <c:v>31.17</c:v>
                </c:pt>
                <c:pt idx="6">
                  <c:v>35.56</c:v>
                </c:pt>
                <c:pt idx="7">
                  <c:v>36.340000000000003</c:v>
                </c:pt>
                <c:pt idx="8">
                  <c:v>36.72</c:v>
                </c:pt>
                <c:pt idx="9">
                  <c:v>38.43</c:v>
                </c:pt>
                <c:pt idx="10">
                  <c:v>39.04</c:v>
                </c:pt>
                <c:pt idx="11">
                  <c:v>39.299999999999997</c:v>
                </c:pt>
                <c:pt idx="12">
                  <c:v>40</c:v>
                </c:pt>
                <c:pt idx="13">
                  <c:v>40.43</c:v>
                </c:pt>
                <c:pt idx="14">
                  <c:v>41.05</c:v>
                </c:pt>
                <c:pt idx="15">
                  <c:v>43.31</c:v>
                </c:pt>
                <c:pt idx="16">
                  <c:v>43.54</c:v>
                </c:pt>
                <c:pt idx="17">
                  <c:v>43.97</c:v>
                </c:pt>
                <c:pt idx="18">
                  <c:v>47.59</c:v>
                </c:pt>
                <c:pt idx="19">
                  <c:v>47.64</c:v>
                </c:pt>
                <c:pt idx="20">
                  <c:v>49.15</c:v>
                </c:pt>
                <c:pt idx="21">
                  <c:v>56.17</c:v>
                </c:pt>
              </c:numCache>
            </c:numRef>
          </c:val>
        </c:ser>
        <c:dLbls>
          <c:dLblPos val="outEnd"/>
          <c:showLegendKey val="0"/>
          <c:showVal val="1"/>
          <c:showCatName val="0"/>
          <c:showSerName val="0"/>
          <c:showPercent val="0"/>
          <c:showBubbleSize val="0"/>
        </c:dLbls>
        <c:gapWidth val="150"/>
        <c:axId val="71985792"/>
        <c:axId val="71991680"/>
      </c:barChart>
      <c:catAx>
        <c:axId val="71985792"/>
        <c:scaling>
          <c:orientation val="minMax"/>
        </c:scaling>
        <c:delete val="0"/>
        <c:axPos val="l"/>
        <c:majorTickMark val="out"/>
        <c:minorTickMark val="none"/>
        <c:tickLblPos val="nextTo"/>
        <c:crossAx val="71991680"/>
        <c:crosses val="autoZero"/>
        <c:auto val="1"/>
        <c:lblAlgn val="ctr"/>
        <c:lblOffset val="100"/>
        <c:noMultiLvlLbl val="0"/>
      </c:catAx>
      <c:valAx>
        <c:axId val="71991680"/>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crossAx val="7198579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dLbls>
          <c:dLblPos val="outEnd"/>
          <c:showLegendKey val="0"/>
          <c:showVal val="1"/>
          <c:showCatName val="0"/>
          <c:showSerName val="0"/>
          <c:showPercent val="0"/>
          <c:showBubbleSize val="0"/>
        </c:dLbls>
        <c:gapWidth val="150"/>
        <c:axId val="72025216"/>
        <c:axId val="72026752"/>
      </c:barChart>
      <c:catAx>
        <c:axId val="72025216"/>
        <c:scaling>
          <c:orientation val="minMax"/>
        </c:scaling>
        <c:delete val="0"/>
        <c:axPos val="l"/>
        <c:majorTickMark val="out"/>
        <c:minorTickMark val="none"/>
        <c:tickLblPos val="nextTo"/>
        <c:crossAx val="72026752"/>
        <c:crosses val="autoZero"/>
        <c:auto val="1"/>
        <c:lblAlgn val="ctr"/>
        <c:lblOffset val="100"/>
        <c:noMultiLvlLbl val="0"/>
      </c:catAx>
      <c:valAx>
        <c:axId val="72026752"/>
        <c:scaling>
          <c:orientation val="minMax"/>
        </c:scaling>
        <c:delete val="0"/>
        <c:axPos val="b"/>
        <c:majorGridlines/>
        <c:title>
          <c:tx>
            <c:rich>
              <a:bodyPr/>
              <a:lstStyle/>
              <a:p>
                <a:pPr>
                  <a:defRPr/>
                </a:pPr>
                <a:r>
                  <a:rPr lang="en-US"/>
                  <a:t>Percent</a:t>
                </a:r>
              </a:p>
            </c:rich>
          </c:tx>
          <c:layout/>
          <c:overlay val="0"/>
        </c:title>
        <c:numFmt formatCode="0.0" sourceLinked="1"/>
        <c:majorTickMark val="out"/>
        <c:minorTickMark val="none"/>
        <c:tickLblPos val="nextTo"/>
        <c:crossAx val="72025216"/>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C6D03-F542-41BC-9F40-4340495DE36E}" type="datetimeFigureOut">
              <a:rPr lang="en-US" smtClean="0"/>
              <a:t>12/18/2014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4C52B-62D2-46CC-84E9-8A72CC5F3BAC}" type="slidenum">
              <a:rPr lang="en-US" smtClean="0"/>
              <a:t>‹#›</a:t>
            </a:fld>
            <a:endParaRPr lang="en-US"/>
          </a:p>
        </p:txBody>
      </p:sp>
    </p:spTree>
    <p:extLst>
      <p:ext uri="{BB962C8B-B14F-4D97-AF65-F5344CB8AC3E}">
        <p14:creationId xmlns:p14="http://schemas.microsoft.com/office/powerpoint/2010/main" val="8376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a:t>
            </a:r>
            <a:r>
              <a:rPr lang="en-US" baseline="0" dirty="0" smtClean="0"/>
              <a:t> the Statewide Prevention Enhancement Grant (SPE) a Prevention Policy Consortium was created and statewide prevention priorities were established.  </a:t>
            </a:r>
          </a:p>
          <a:p>
            <a:endParaRPr lang="en-US" baseline="0" dirty="0" smtClean="0"/>
          </a:p>
          <a:p>
            <a:r>
              <a:rPr lang="en-US" baseline="0" dirty="0" smtClean="0"/>
              <a:t>All programs receiving prevention funding from the NM Office of Substance Abuse Prevention (OSAP) must address one or more of these priorities and OSAP funding must be used to address these goals and not other prevention goals (with one exception- Carlsbad- focusing also on illicit drug use)</a:t>
            </a:r>
          </a:p>
          <a:p>
            <a:endParaRPr lang="en-US" baseline="0" dirty="0" smtClean="0"/>
          </a:p>
          <a:p>
            <a:r>
              <a:rPr lang="en-US" baseline="0" dirty="0" smtClean="0"/>
              <a:t>A comprehensive and cohesive prevention approach across the state in order to create state-level change in the targeted priorities</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E8EF9C0-D7C5-4418-82C6-9DCF6289F53A}" type="slidenum">
              <a:rPr lang="en-US" smtClean="0"/>
              <a:t>3</a:t>
            </a:fld>
            <a:endParaRPr lang="en-US" dirty="0"/>
          </a:p>
        </p:txBody>
      </p:sp>
    </p:spTree>
    <p:extLst>
      <p:ext uri="{BB962C8B-B14F-4D97-AF65-F5344CB8AC3E}">
        <p14:creationId xmlns:p14="http://schemas.microsoft.com/office/powerpoint/2010/main" val="1381911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County specific data are not weighted to reflect county population distribution</a:t>
            </a:r>
            <a:endParaRPr lang="en-US" dirty="0"/>
          </a:p>
        </p:txBody>
      </p:sp>
      <p:sp>
        <p:nvSpPr>
          <p:cNvPr id="4" name="Slide Number Placeholder 3"/>
          <p:cNvSpPr>
            <a:spLocks noGrp="1"/>
          </p:cNvSpPr>
          <p:nvPr>
            <p:ph type="sldNum" sz="quarter" idx="10"/>
          </p:nvPr>
        </p:nvSpPr>
        <p:spPr/>
        <p:txBody>
          <a:bodyPr/>
          <a:lstStyle/>
          <a:p>
            <a:fld id="{8939B068-AD8B-478B-BEF1-B04E11C529C8}" type="slidenum">
              <a:rPr lang="en-US" smtClean="0"/>
              <a:t>21</a:t>
            </a:fld>
            <a:endParaRPr lang="en-US"/>
          </a:p>
        </p:txBody>
      </p:sp>
    </p:spTree>
    <p:extLst>
      <p:ext uri="{BB962C8B-B14F-4D97-AF65-F5344CB8AC3E}">
        <p14:creationId xmlns:p14="http://schemas.microsoft.com/office/powerpoint/2010/main" val="2106004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25</a:t>
            </a:fld>
            <a:endParaRPr lang="en-US"/>
          </a:p>
        </p:txBody>
      </p:sp>
    </p:spTree>
    <p:extLst>
      <p:ext uri="{BB962C8B-B14F-4D97-AF65-F5344CB8AC3E}">
        <p14:creationId xmlns:p14="http://schemas.microsoft.com/office/powerpoint/2010/main" val="3460729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Critical Threshold of Sever</a:t>
            </a:r>
            <a:r>
              <a:rPr lang="en-US" baseline="0" dirty="0" smtClean="0"/>
              <a:t>e Mental Illness</a:t>
            </a:r>
            <a:r>
              <a:rPr lang="en-US" dirty="0" smtClean="0"/>
              <a:t> = 13+</a:t>
            </a:r>
            <a:r>
              <a:rPr lang="en-US" baseline="0" dirty="0" smtClean="0"/>
              <a:t> score on the 6 items. Range 0 to 24.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Six of the questions were selected from the World Health Organization’s (WHO) World Mental Health Surveys (WMHS).  They are also included on the U.S. National Health Interview Survey (NHIS), self-administered version.  Each question begins with the stem, “During the past 4 weeks (28 days) how much of the time did you feel…” followed by six different endings.  Respondents replied on a 5-point scale (0-4) from none of the time to all of the time.  Figure 25 shows the prevalence of respondents who responded either “all of the time” or “most of the time” for each item.  There was a fairly low prevalence of respondents indicating they felt poorly all or most of the time for the six indicators.  The item “…feeling that everything was an effort” stands out as relatively high compared with the other measures.  A total score across the six items of 13 or more suggests the presence of a serious mental illness (SMI), such as major depression, schizophrenia, bipolar disorder, obsessive compulsive disorder, panic disorder, post-traumatic stress disorder (PTSD) and borderline personality disorder.  As a symptom screening tool, the scale does not actually diagnose or identify those respondents who may currently be successfully treated for a serious mental illness.</a:t>
            </a:r>
            <a:r>
              <a:rPr lang="en-US" dirty="0" smtClean="0">
                <a:effectLst/>
              </a:rPr>
              <a:t> </a:t>
            </a:r>
            <a:r>
              <a:rPr lang="en-US" baseline="0" dirty="0" smtClean="0">
                <a:effectLst/>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WHO’s WMHS estimates 5-8% of the population has a serious mental illness. </a:t>
            </a:r>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39</a:t>
            </a:fld>
            <a:endParaRPr lang="en-US"/>
          </a:p>
        </p:txBody>
      </p:sp>
    </p:spTree>
    <p:extLst>
      <p:ext uri="{BB962C8B-B14F-4D97-AF65-F5344CB8AC3E}">
        <p14:creationId xmlns:p14="http://schemas.microsoft.com/office/powerpoint/2010/main" val="3404969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estimates of</a:t>
            </a:r>
            <a:r>
              <a:rPr lang="en-US" baseline="0" dirty="0" smtClean="0"/>
              <a:t> demographics and substance use are </a:t>
            </a:r>
            <a:r>
              <a:rPr lang="en-US" dirty="0" smtClean="0"/>
              <a:t>Weighted Estimates</a:t>
            </a:r>
            <a:r>
              <a:rPr lang="en-US" baseline="0" dirty="0" smtClean="0"/>
              <a:t> -  to match NM age, gender, and race/ethnic distribution in the state</a:t>
            </a:r>
          </a:p>
          <a:p>
            <a:endParaRPr lang="en-US" baseline="0" dirty="0" smtClean="0"/>
          </a:p>
          <a:p>
            <a:r>
              <a:rPr lang="en-US" baseline="0" dirty="0" smtClean="0"/>
              <a:t>Male/female is 50/50 when the data are weighted.  Otherwise, about 40/60. </a:t>
            </a:r>
            <a:endParaRPr lang="en-US" dirty="0" smtClean="0"/>
          </a:p>
          <a:p>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8</a:t>
            </a:fld>
            <a:endParaRPr lang="en-US"/>
          </a:p>
        </p:txBody>
      </p:sp>
    </p:spTree>
    <p:extLst>
      <p:ext uri="{BB962C8B-B14F-4D97-AF65-F5344CB8AC3E}">
        <p14:creationId xmlns:p14="http://schemas.microsoft.com/office/powerpoint/2010/main" val="3360442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estimates of</a:t>
            </a:r>
            <a:r>
              <a:rPr lang="en-US" baseline="0" dirty="0" smtClean="0"/>
              <a:t> demographics and substance use are </a:t>
            </a:r>
            <a:r>
              <a:rPr lang="en-US" dirty="0" smtClean="0"/>
              <a:t>Weighted Estimates</a:t>
            </a:r>
            <a:r>
              <a:rPr lang="en-US" baseline="0" dirty="0" smtClean="0"/>
              <a:t> -  to match NM age, gender, and race/ethnic distribution in the state</a:t>
            </a:r>
          </a:p>
          <a:p>
            <a:endParaRPr lang="en-US" baseline="0" dirty="0" smtClean="0"/>
          </a:p>
          <a:p>
            <a:r>
              <a:rPr lang="en-US" baseline="0" dirty="0" smtClean="0"/>
              <a:t>Male/female is 50/50 when the data are weighted.  Otherwise, about 40/60. </a:t>
            </a:r>
            <a:endParaRPr lang="en-US" dirty="0"/>
          </a:p>
        </p:txBody>
      </p:sp>
      <p:sp>
        <p:nvSpPr>
          <p:cNvPr id="4" name="Slide Number Placeholder 3"/>
          <p:cNvSpPr>
            <a:spLocks noGrp="1"/>
          </p:cNvSpPr>
          <p:nvPr>
            <p:ph type="sldNum" sz="quarter" idx="10"/>
          </p:nvPr>
        </p:nvSpPr>
        <p:spPr/>
        <p:txBody>
          <a:bodyPr/>
          <a:lstStyle/>
          <a:p>
            <a:fld id="{8939B068-AD8B-478B-BEF1-B04E11C529C8}" type="slidenum">
              <a:rPr lang="en-US" smtClean="0"/>
              <a:t>9</a:t>
            </a:fld>
            <a:endParaRPr lang="en-US"/>
          </a:p>
        </p:txBody>
      </p:sp>
    </p:spTree>
    <p:extLst>
      <p:ext uri="{BB962C8B-B14F-4D97-AF65-F5344CB8AC3E}">
        <p14:creationId xmlns:p14="http://schemas.microsoft.com/office/powerpoint/2010/main" val="705626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10</a:t>
            </a:fld>
            <a:endParaRPr lang="en-US"/>
          </a:p>
        </p:txBody>
      </p:sp>
    </p:spTree>
    <p:extLst>
      <p:ext uri="{BB962C8B-B14F-4D97-AF65-F5344CB8AC3E}">
        <p14:creationId xmlns:p14="http://schemas.microsoft.com/office/powerpoint/2010/main" val="3713104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Census – age break down is different</a:t>
            </a:r>
          </a:p>
          <a:p>
            <a:r>
              <a:rPr lang="en-US" dirty="0" smtClean="0"/>
              <a:t>We have more educated </a:t>
            </a:r>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11</a:t>
            </a:fld>
            <a:endParaRPr lang="en-US"/>
          </a:p>
        </p:txBody>
      </p:sp>
    </p:spTree>
    <p:extLst>
      <p:ext uri="{BB962C8B-B14F-4D97-AF65-F5344CB8AC3E}">
        <p14:creationId xmlns:p14="http://schemas.microsoft.com/office/powerpoint/2010/main" val="2442223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12</a:t>
            </a:fld>
            <a:endParaRPr lang="en-US"/>
          </a:p>
        </p:txBody>
      </p:sp>
    </p:spTree>
    <p:extLst>
      <p:ext uri="{BB962C8B-B14F-4D97-AF65-F5344CB8AC3E}">
        <p14:creationId xmlns:p14="http://schemas.microsoft.com/office/powerpoint/2010/main" val="2444204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Probability</a:t>
            </a:r>
            <a:r>
              <a:rPr lang="en-US" baseline="0" dirty="0" smtClean="0"/>
              <a:t> = p value = p &lt; .05 is high probability</a:t>
            </a:r>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15</a:t>
            </a:fld>
            <a:endParaRPr lang="en-US"/>
          </a:p>
        </p:txBody>
      </p:sp>
    </p:spTree>
    <p:extLst>
      <p:ext uri="{BB962C8B-B14F-4D97-AF65-F5344CB8AC3E}">
        <p14:creationId xmlns:p14="http://schemas.microsoft.com/office/powerpoint/2010/main" val="1838494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16</a:t>
            </a:fld>
            <a:endParaRPr lang="en-US"/>
          </a:p>
        </p:txBody>
      </p:sp>
    </p:spTree>
    <p:extLst>
      <p:ext uri="{BB962C8B-B14F-4D97-AF65-F5344CB8AC3E}">
        <p14:creationId xmlns:p14="http://schemas.microsoft.com/office/powerpoint/2010/main" val="2984280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County specific data are not weighted to reflect county population distribution</a:t>
            </a:r>
            <a:endParaRPr lang="en-US" dirty="0"/>
          </a:p>
        </p:txBody>
      </p:sp>
      <p:sp>
        <p:nvSpPr>
          <p:cNvPr id="4" name="Slide Number Placeholder 3"/>
          <p:cNvSpPr>
            <a:spLocks noGrp="1"/>
          </p:cNvSpPr>
          <p:nvPr>
            <p:ph type="sldNum" sz="quarter" idx="10"/>
          </p:nvPr>
        </p:nvSpPr>
        <p:spPr/>
        <p:txBody>
          <a:bodyPr/>
          <a:lstStyle/>
          <a:p>
            <a:fld id="{3794C52B-62D2-46CC-84E9-8A72CC5F3BAC}" type="slidenum">
              <a:rPr lang="en-US" smtClean="0"/>
              <a:t>20</a:t>
            </a:fld>
            <a:endParaRPr lang="en-US"/>
          </a:p>
        </p:txBody>
      </p:sp>
    </p:spTree>
    <p:extLst>
      <p:ext uri="{BB962C8B-B14F-4D97-AF65-F5344CB8AC3E}">
        <p14:creationId xmlns:p14="http://schemas.microsoft.com/office/powerpoint/2010/main" val="3714984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51B5DD-2275-4B7A-A458-3D6D243733E5}" type="datetimeFigureOut">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1B5DD-2275-4B7A-A458-3D6D243733E5}" type="datetimeFigureOut">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1B5DD-2275-4B7A-A458-3D6D243733E5}" type="datetimeFigureOut">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1B5DD-2275-4B7A-A458-3D6D243733E5}" type="datetimeFigureOut">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51B5DD-2275-4B7A-A458-3D6D243733E5}" type="datetimeFigureOut">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51B5DD-2275-4B7A-A458-3D6D243733E5}" type="datetimeFigureOut">
              <a:rPr lang="en-US" smtClean="0"/>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51B5DD-2275-4B7A-A458-3D6D243733E5}" type="datetimeFigureOut">
              <a:rPr lang="en-US" smtClean="0"/>
              <a:t>12/18/2014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51B5DD-2275-4B7A-A458-3D6D243733E5}" type="datetimeFigureOut">
              <a:rPr lang="en-US" smtClean="0"/>
              <a:t>12/18/2014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1B5DD-2275-4B7A-A458-3D6D243733E5}" type="datetimeFigureOut">
              <a:rPr lang="en-US" smtClean="0"/>
              <a:t>12/18/2014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1B5DD-2275-4B7A-A458-3D6D243733E5}" type="datetimeFigureOut">
              <a:rPr lang="en-US" smtClean="0"/>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3B39A-9D10-43B2-9B1A-FA3D6A1B09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1B5DD-2275-4B7A-A458-3D6D243733E5}" type="datetimeFigureOut">
              <a:rPr lang="en-US" smtClean="0"/>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3B39A-9D10-43B2-9B1A-FA3D6A1B0900}"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8000"/>
                <a:shade val="100000"/>
                <a:hueMod val="100000"/>
                <a:satMod val="130000"/>
                <a:lumMod val="0"/>
              </a:schemeClr>
            </a:gs>
            <a:gs pos="93000">
              <a:schemeClr val="bg2">
                <a:shade val="84000"/>
                <a:hueMod val="96000"/>
                <a:satMod val="120000"/>
                <a:lumMod val="22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3951B5DD-2275-4B7A-A458-3D6D243733E5}" type="datetimeFigureOut">
              <a:rPr lang="en-US" smtClean="0"/>
              <a:t>12/18/2014</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6F43B39A-9D10-43B2-9B1A-FA3D6A1B0900}" type="slidenum">
              <a:rPr lang="en-US" smtClean="0"/>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Fiscal Year 2014:  New Mexico Community Survey Data Presentation</a:t>
            </a:r>
            <a:endParaRPr lang="en-US" dirty="0"/>
          </a:p>
        </p:txBody>
      </p:sp>
      <p:sp>
        <p:nvSpPr>
          <p:cNvPr id="3" name="Subtitle 2"/>
          <p:cNvSpPr>
            <a:spLocks noGrp="1"/>
          </p:cNvSpPr>
          <p:nvPr>
            <p:ph type="subTitle" idx="1"/>
          </p:nvPr>
        </p:nvSpPr>
        <p:spPr/>
        <p:txBody>
          <a:bodyPr/>
          <a:lstStyle/>
          <a:p>
            <a:r>
              <a:rPr lang="en-US" dirty="0" smtClean="0"/>
              <a:t>Prevention Policy Consortium</a:t>
            </a:r>
          </a:p>
          <a:p>
            <a:r>
              <a:rPr lang="en-US" dirty="0" smtClean="0"/>
              <a:t>November 14, 2014</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5867400"/>
            <a:ext cx="25146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1240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533400"/>
            <a:ext cx="8915400" cy="914400"/>
          </a:xfrm>
        </p:spPr>
        <p:txBody>
          <a:bodyPr>
            <a:normAutofit fontScale="90000"/>
          </a:bodyPr>
          <a:lstStyle/>
          <a:p>
            <a:pPr algn="l"/>
            <a:r>
              <a:rPr lang="en-US" sz="3600" dirty="0" smtClean="0"/>
              <a:t>Demographics: Race and Ethnicity</a:t>
            </a:r>
            <a:r>
              <a:rPr lang="en-US" dirty="0" smtClean="0"/>
              <a:t/>
            </a:r>
            <a:br>
              <a:rPr lang="en-US" dirty="0" smtClean="0"/>
            </a:br>
            <a:r>
              <a:rPr lang="en-US" dirty="0"/>
              <a:t/>
            </a:r>
            <a:br>
              <a:rPr lang="en-US" dirty="0"/>
            </a:b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332797444"/>
              </p:ext>
            </p:extLst>
          </p:nvPr>
        </p:nvGraphicFramePr>
        <p:xfrm>
          <a:off x="228600" y="1066800"/>
          <a:ext cx="8686799"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97691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57200"/>
            <a:ext cx="8915400" cy="609600"/>
          </a:xfrm>
        </p:spPr>
        <p:txBody>
          <a:bodyPr>
            <a:normAutofit/>
          </a:bodyPr>
          <a:lstStyle/>
          <a:p>
            <a:pPr algn="ctr"/>
            <a:r>
              <a:rPr lang="en-US" dirty="0" smtClean="0"/>
              <a:t>Demographics:  Educational Attainment</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17660519"/>
              </p:ext>
            </p:extLst>
          </p:nvPr>
        </p:nvGraphicFramePr>
        <p:xfrm>
          <a:off x="152400" y="1219200"/>
          <a:ext cx="89154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8402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57200"/>
            <a:ext cx="6477000" cy="609600"/>
          </a:xfrm>
        </p:spPr>
        <p:txBody>
          <a:bodyPr/>
          <a:lstStyle/>
          <a:p>
            <a:pPr algn="l"/>
            <a:r>
              <a:rPr lang="en-US" dirty="0" smtClean="0"/>
              <a:t>Demographics: Other</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730061452"/>
              </p:ext>
            </p:extLst>
          </p:nvPr>
        </p:nvGraphicFramePr>
        <p:xfrm>
          <a:off x="228600" y="1371600"/>
          <a:ext cx="86868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150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 Outcomes</a:t>
            </a:r>
            <a:endParaRPr lang="en-US" dirty="0"/>
          </a:p>
        </p:txBody>
      </p:sp>
      <p:sp>
        <p:nvSpPr>
          <p:cNvPr id="3" name="Text Placeholder 2"/>
          <p:cNvSpPr>
            <a:spLocks noGrp="1"/>
          </p:cNvSpPr>
          <p:nvPr>
            <p:ph type="body" idx="1"/>
          </p:nvPr>
        </p:nvSpPr>
        <p:spPr/>
        <p:txBody>
          <a:bodyPr/>
          <a:lstStyle/>
          <a:p>
            <a:r>
              <a:rPr lang="en-US" dirty="0"/>
              <a:t>Comparing Target and Comparison Community Estimates</a:t>
            </a:r>
          </a:p>
        </p:txBody>
      </p:sp>
    </p:spTree>
    <p:extLst>
      <p:ext uri="{BB962C8B-B14F-4D97-AF65-F5344CB8AC3E}">
        <p14:creationId xmlns:p14="http://schemas.microsoft.com/office/powerpoint/2010/main" val="3621788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924475"/>
          </a:xfrm>
        </p:spPr>
        <p:txBody>
          <a:bodyPr/>
          <a:lstStyle/>
          <a:p>
            <a:r>
              <a:rPr lang="en-US" dirty="0" smtClean="0"/>
              <a:t>Alcohol Consumption:  Whole Sample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7323973"/>
              </p:ext>
            </p:extLst>
          </p:nvPr>
        </p:nvGraphicFramePr>
        <p:xfrm>
          <a:off x="0" y="1447800"/>
          <a:ext cx="9144000" cy="5229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0353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924475"/>
          </a:xfrm>
        </p:spPr>
        <p:txBody>
          <a:bodyPr/>
          <a:lstStyle/>
          <a:p>
            <a:r>
              <a:rPr lang="en-US" dirty="0" smtClean="0"/>
              <a:t>Alcohol Consumption:  Males vs. Females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00420113"/>
              </p:ext>
            </p:extLst>
          </p:nvPr>
        </p:nvGraphicFramePr>
        <p:xfrm>
          <a:off x="-2" y="1524002"/>
          <a:ext cx="9144001" cy="4724400"/>
        </p:xfrm>
        <a:graphic>
          <a:graphicData uri="http://schemas.openxmlformats.org/drawingml/2006/table">
            <a:tbl>
              <a:tblPr>
                <a:tableStyleId>{5C22544A-7EE6-4342-B048-85BDC9FD1C3A}</a:tableStyleId>
              </a:tblPr>
              <a:tblGrid>
                <a:gridCol w="3772277"/>
                <a:gridCol w="1002610"/>
                <a:gridCol w="174618"/>
                <a:gridCol w="1576535"/>
                <a:gridCol w="1107942"/>
                <a:gridCol w="1510019"/>
              </a:tblGrid>
              <a:tr h="612895">
                <a:tc rowSpan="2">
                  <a:txBody>
                    <a:bodyPr/>
                    <a:lstStyle/>
                    <a:p>
                      <a:pPr algn="ctr" fontAlgn="ctr"/>
                      <a:r>
                        <a:rPr lang="en-US" sz="1800" u="none" strike="noStrike" dirty="0">
                          <a:effectLst/>
                        </a:rPr>
                        <a:t>Alcohol </a:t>
                      </a:r>
                      <a:r>
                        <a:rPr lang="en-US" sz="1800" u="none" strike="noStrike" dirty="0" smtClean="0">
                          <a:effectLst/>
                        </a:rPr>
                        <a:t>Use Indicator</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60000"/>
                        <a:lumOff val="40000"/>
                      </a:schemeClr>
                    </a:solidFill>
                  </a:tcPr>
                </a:tc>
                <a:tc gridSpan="3">
                  <a:txBody>
                    <a:bodyPr/>
                    <a:lstStyle/>
                    <a:p>
                      <a:pPr algn="ctr" fontAlgn="b"/>
                      <a:r>
                        <a:rPr lang="en-US" sz="1800" u="none" strike="noStrike" dirty="0">
                          <a:effectLst/>
                        </a:rPr>
                        <a:t>Male</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gridSpan="2">
                  <a:txBody>
                    <a:bodyPr/>
                    <a:lstStyle/>
                    <a:p>
                      <a:pPr algn="ctr" fontAlgn="b"/>
                      <a:r>
                        <a:rPr lang="en-US" sz="1800" u="none" strike="noStrike" dirty="0">
                          <a:effectLst/>
                        </a:rPr>
                        <a:t>Female</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r>
              <a:tr h="587358">
                <a:tc vMerge="1">
                  <a:txBody>
                    <a:bodyPr/>
                    <a:lstStyle/>
                    <a:p>
                      <a:endParaRPr lang="en-US"/>
                    </a:p>
                  </a:txBody>
                  <a:tcPr/>
                </a:tc>
                <a:tc gridSpan="2">
                  <a:txBody>
                    <a:bodyPr/>
                    <a:lstStyle/>
                    <a:p>
                      <a:pPr algn="ctr" fontAlgn="b"/>
                      <a:r>
                        <a:rPr lang="en-US" sz="1800" u="none" strike="noStrike" dirty="0">
                          <a:effectLst/>
                        </a:rPr>
                        <a:t>Target </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a:txBody>
                    <a:bodyPr/>
                    <a:lstStyle/>
                    <a:p>
                      <a:pPr algn="ctr" fontAlgn="b"/>
                      <a:r>
                        <a:rPr lang="en-US" sz="1800" u="none" strike="noStrike" dirty="0" smtClean="0">
                          <a:effectLst/>
                        </a:rPr>
                        <a:t>Comparison </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800" u="none" strike="noStrike" dirty="0">
                          <a:effectLst/>
                        </a:rPr>
                        <a:t>Target </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800" u="none" strike="noStrike" dirty="0" smtClean="0">
                          <a:effectLst/>
                        </a:rPr>
                        <a:t>Comparison </a:t>
                      </a:r>
                      <a:endParaRPr lang="en-US" sz="1800" b="0"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r>
              <a:tr h="587358">
                <a:tc>
                  <a:txBody>
                    <a:bodyPr/>
                    <a:lstStyle/>
                    <a:p>
                      <a:pPr algn="l" fontAlgn="b"/>
                      <a:r>
                        <a:rPr lang="en-US" sz="1800" u="none" strike="noStrike" dirty="0">
                          <a:effectLst/>
                        </a:rPr>
                        <a:t>Past 30-day alcohol use</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2">
                        <a:lumMod val="60000"/>
                        <a:lumOff val="40000"/>
                      </a:schemeClr>
                    </a:solidFill>
                  </a:tcPr>
                </a:tc>
                <a:tc>
                  <a:txBody>
                    <a:bodyPr/>
                    <a:lstStyle/>
                    <a:p>
                      <a:pPr algn="ctr" fontAlgn="b"/>
                      <a:r>
                        <a:rPr lang="en-US" sz="1800" u="none" strike="noStrike" dirty="0">
                          <a:effectLst/>
                        </a:rPr>
                        <a:t>43.8</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n-US" sz="1800" b="0" i="0" u="none" strike="noStrike" dirty="0">
                        <a:solidFill>
                          <a:srgbClr val="000000"/>
                        </a:solidFill>
                        <a:effectLst/>
                        <a:latin typeface="Times New Roman"/>
                      </a:endParaRPr>
                    </a:p>
                  </a:txBody>
                  <a:tcPr marL="7620" marR="7620" marT="7620" marB="0" anchor="ctr">
                    <a:lnL w="12700"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800" u="none" strike="noStrike" dirty="0">
                          <a:effectLst/>
                        </a:rPr>
                        <a:t>39.8</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800" u="none" strike="noStrike" dirty="0">
                          <a:effectLst/>
                        </a:rPr>
                        <a:t>37.4</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800" b="1" u="none" strike="noStrike" dirty="0">
                          <a:effectLst/>
                        </a:rPr>
                        <a:t>33.8*</a:t>
                      </a:r>
                      <a:endParaRPr lang="en-US" sz="1800" b="1"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r>
              <a:tr h="587358">
                <a:tc>
                  <a:txBody>
                    <a:bodyPr/>
                    <a:lstStyle/>
                    <a:p>
                      <a:pPr algn="l" fontAlgn="b"/>
                      <a:r>
                        <a:rPr lang="en-US" sz="1800" u="none" strike="noStrike" dirty="0">
                          <a:effectLst/>
                        </a:rPr>
                        <a:t>Past 30-day binge drinking</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gridSpan="2">
                  <a:txBody>
                    <a:bodyPr/>
                    <a:lstStyle/>
                    <a:p>
                      <a:pPr algn="ctr" fontAlgn="b"/>
                      <a:r>
                        <a:rPr lang="en-US" sz="1800" u="none" strike="noStrike" dirty="0">
                          <a:effectLst/>
                        </a:rPr>
                        <a:t>23.8</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hMerge="1">
                  <a:txBody>
                    <a:bodyPr/>
                    <a:lstStyle/>
                    <a:p>
                      <a:endParaRPr lang="en-US"/>
                    </a:p>
                  </a:txBody>
                  <a:tcPr/>
                </a:tc>
                <a:tc>
                  <a:txBody>
                    <a:bodyPr/>
                    <a:lstStyle/>
                    <a:p>
                      <a:pPr algn="ctr" fontAlgn="b"/>
                      <a:r>
                        <a:rPr lang="en-US" sz="1800" u="none" strike="noStrike" dirty="0">
                          <a:effectLst/>
                        </a:rPr>
                        <a:t>22.6</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n-US" sz="1800" u="none" strike="noStrike">
                          <a:effectLst/>
                        </a:rPr>
                        <a:t>14.7</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b="1" u="none" strike="noStrike" dirty="0">
                          <a:effectLst/>
                        </a:rPr>
                        <a:t>12.2*</a:t>
                      </a:r>
                      <a:endParaRPr lang="en-US" sz="1800" b="1" i="0" u="none" strike="noStrike" dirty="0">
                        <a:solidFill>
                          <a:srgbClr val="000000"/>
                        </a:solidFill>
                        <a:effectLst/>
                        <a:latin typeface="Times New Roman"/>
                      </a:endParaRPr>
                    </a:p>
                  </a:txBody>
                  <a:tcPr marL="7620" marR="7620" marT="7620" marB="0" anchor="ctr"/>
                </a:tc>
              </a:tr>
              <a:tr h="587358">
                <a:tc>
                  <a:txBody>
                    <a:bodyPr/>
                    <a:lstStyle/>
                    <a:p>
                      <a:pPr algn="l" fontAlgn="b"/>
                      <a:r>
                        <a:rPr lang="en-US" sz="1800" u="none" strike="noStrike" dirty="0">
                          <a:effectLst/>
                        </a:rPr>
                        <a:t>Past 30-day drinking &amp; driving</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gridSpan="2">
                  <a:txBody>
                    <a:bodyPr/>
                    <a:lstStyle/>
                    <a:p>
                      <a:pPr algn="ctr" fontAlgn="b"/>
                      <a:r>
                        <a:rPr lang="en-US" sz="1800" u="none" strike="noStrike">
                          <a:effectLst/>
                        </a:rPr>
                        <a:t>5.0</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hMerge="1">
                  <a:txBody>
                    <a:bodyPr/>
                    <a:lstStyle/>
                    <a:p>
                      <a:endParaRPr lang="en-US"/>
                    </a:p>
                  </a:txBody>
                  <a:tcPr/>
                </a:tc>
                <a:tc>
                  <a:txBody>
                    <a:bodyPr/>
                    <a:lstStyle/>
                    <a:p>
                      <a:pPr algn="ctr" fontAlgn="b"/>
                      <a:r>
                        <a:rPr lang="en-US" sz="1800" u="none" strike="noStrike" dirty="0">
                          <a:effectLst/>
                        </a:rPr>
                        <a:t>4.9</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n-US" sz="1800" u="none" strike="noStrike" dirty="0">
                          <a:effectLst/>
                        </a:rPr>
                        <a:t>3.9</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b="1" u="none" strike="noStrike" dirty="0">
                          <a:effectLst/>
                        </a:rPr>
                        <a:t>2.6*</a:t>
                      </a:r>
                      <a:endParaRPr lang="en-US" sz="1800" b="1" i="0" u="none" strike="noStrike" dirty="0">
                        <a:solidFill>
                          <a:srgbClr val="000000"/>
                        </a:solidFill>
                        <a:effectLst/>
                        <a:latin typeface="Times New Roman"/>
                      </a:endParaRPr>
                    </a:p>
                  </a:txBody>
                  <a:tcPr marL="7620" marR="7620" marT="7620" marB="0" anchor="ctr"/>
                </a:tc>
              </a:tr>
              <a:tr h="587358">
                <a:tc>
                  <a:txBody>
                    <a:bodyPr/>
                    <a:lstStyle/>
                    <a:p>
                      <a:pPr algn="l" fontAlgn="b"/>
                      <a:r>
                        <a:rPr lang="en-US" sz="1800" u="none" strike="noStrike" dirty="0">
                          <a:effectLst/>
                        </a:rPr>
                        <a:t>Past 30-day binge drinking &amp; driving</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gridSpan="2">
                  <a:txBody>
                    <a:bodyPr/>
                    <a:lstStyle/>
                    <a:p>
                      <a:pPr algn="ctr" fontAlgn="b"/>
                      <a:r>
                        <a:rPr lang="en-US" sz="1800" u="none" strike="noStrike">
                          <a:effectLst/>
                        </a:rPr>
                        <a:t>3.7</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hMerge="1">
                  <a:txBody>
                    <a:bodyPr/>
                    <a:lstStyle/>
                    <a:p>
                      <a:endParaRPr lang="en-US"/>
                    </a:p>
                  </a:txBody>
                  <a:tcPr/>
                </a:tc>
                <a:tc>
                  <a:txBody>
                    <a:bodyPr/>
                    <a:lstStyle/>
                    <a:p>
                      <a:pPr algn="ctr" fontAlgn="b"/>
                      <a:r>
                        <a:rPr lang="en-US" sz="1800" u="none" strike="noStrike" dirty="0">
                          <a:effectLst/>
                        </a:rPr>
                        <a:t>3.3</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n-US" sz="1800" u="none" strike="noStrike" dirty="0">
                          <a:effectLst/>
                        </a:rPr>
                        <a:t>1.6</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a:effectLst/>
                        </a:rPr>
                        <a:t>1.8</a:t>
                      </a:r>
                      <a:endParaRPr lang="en-US" sz="1800" b="0" i="0" u="none" strike="noStrike" dirty="0">
                        <a:solidFill>
                          <a:srgbClr val="000000"/>
                        </a:solidFill>
                        <a:effectLst/>
                        <a:latin typeface="Times New Roman"/>
                      </a:endParaRPr>
                    </a:p>
                  </a:txBody>
                  <a:tcPr marL="7620" marR="7620" marT="7620" marB="0" anchor="ctr"/>
                </a:tc>
              </a:tr>
              <a:tr h="1174715">
                <a:tc>
                  <a:txBody>
                    <a:bodyPr/>
                    <a:lstStyle/>
                    <a:p>
                      <a:pPr algn="l" fontAlgn="b"/>
                      <a:r>
                        <a:rPr lang="en-US" sz="1800" u="none" strike="noStrike" dirty="0">
                          <a:effectLst/>
                        </a:rPr>
                        <a:t>Past year purchased or provided alcohol for someone under 21</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gridSpan="2">
                  <a:txBody>
                    <a:bodyPr/>
                    <a:lstStyle/>
                    <a:p>
                      <a:pPr algn="ctr" fontAlgn="b"/>
                      <a:r>
                        <a:rPr lang="en-US" sz="1800" u="none" strike="noStrike">
                          <a:effectLst/>
                        </a:rPr>
                        <a:t>3.5</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hMerge="1">
                  <a:txBody>
                    <a:bodyPr/>
                    <a:lstStyle/>
                    <a:p>
                      <a:endParaRPr lang="en-US"/>
                    </a:p>
                  </a:txBody>
                  <a:tcPr/>
                </a:tc>
                <a:tc>
                  <a:txBody>
                    <a:bodyPr/>
                    <a:lstStyle/>
                    <a:p>
                      <a:pPr algn="ctr" fontAlgn="b"/>
                      <a:r>
                        <a:rPr lang="en-US" sz="1800" u="none" strike="noStrike" dirty="0">
                          <a:effectLst/>
                        </a:rPr>
                        <a:t>2.9</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n-US" sz="1800" u="none" strike="noStrike" dirty="0">
                          <a:effectLst/>
                        </a:rPr>
                        <a:t>3.1</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b="1" u="none" strike="noStrike" dirty="0" smtClean="0">
                          <a:effectLst/>
                        </a:rPr>
                        <a:t> 1.8</a:t>
                      </a:r>
                      <a:r>
                        <a:rPr lang="en-US" sz="1800" b="1" u="none" strike="noStrike" dirty="0">
                          <a:effectLst/>
                        </a:rPr>
                        <a:t>*</a:t>
                      </a:r>
                      <a:endParaRPr lang="en-US" sz="1800" b="1" i="0" u="none" strike="noStrike" dirty="0">
                        <a:solidFill>
                          <a:srgbClr val="000000"/>
                        </a:solidFill>
                        <a:effectLst/>
                        <a:latin typeface="Times New Roman"/>
                      </a:endParaRPr>
                    </a:p>
                  </a:txBody>
                  <a:tcPr marL="7620" marR="7620" marT="7620" marB="0" anchor="ctr"/>
                </a:tc>
              </a:tr>
            </a:tbl>
          </a:graphicData>
        </a:graphic>
      </p:graphicFrame>
      <p:sp>
        <p:nvSpPr>
          <p:cNvPr id="6" name="TextBox 5"/>
          <p:cNvSpPr txBox="1"/>
          <p:nvPr/>
        </p:nvSpPr>
        <p:spPr>
          <a:xfrm>
            <a:off x="228600" y="6292334"/>
            <a:ext cx="1289135" cy="369332"/>
          </a:xfrm>
          <a:prstGeom prst="rect">
            <a:avLst/>
          </a:prstGeom>
          <a:noFill/>
        </p:spPr>
        <p:txBody>
          <a:bodyPr wrap="none" rtlCol="0">
            <a:spAutoFit/>
          </a:bodyPr>
          <a:lstStyle/>
          <a:p>
            <a:r>
              <a:rPr lang="en-US" dirty="0" smtClean="0"/>
              <a:t>* p &lt; .05</a:t>
            </a:r>
            <a:endParaRPr lang="en-US" dirty="0"/>
          </a:p>
        </p:txBody>
      </p:sp>
    </p:spTree>
    <p:extLst>
      <p:ext uri="{BB962C8B-B14F-4D97-AF65-F5344CB8AC3E}">
        <p14:creationId xmlns:p14="http://schemas.microsoft.com/office/powerpoint/2010/main" val="2379462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0" y="675724"/>
            <a:ext cx="9126070" cy="924475"/>
          </a:xfrm>
        </p:spPr>
        <p:txBody>
          <a:bodyPr/>
          <a:lstStyle/>
          <a:p>
            <a:pPr algn="ctr"/>
            <a:r>
              <a:rPr lang="en-US" dirty="0"/>
              <a:t>Alcohol Consumption:  </a:t>
            </a:r>
            <a:r>
              <a:rPr lang="en-US" dirty="0" smtClean="0"/>
              <a:t>Race &amp; Ethnicity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498590"/>
              </p:ext>
            </p:extLst>
          </p:nvPr>
        </p:nvGraphicFramePr>
        <p:xfrm>
          <a:off x="0" y="1904999"/>
          <a:ext cx="9143999" cy="4318086"/>
        </p:xfrm>
        <a:graphic>
          <a:graphicData uri="http://schemas.openxmlformats.org/drawingml/2006/table">
            <a:tbl>
              <a:tblPr>
                <a:tableStyleId>{5C22544A-7EE6-4342-B048-85BDC9FD1C3A}</a:tableStyleId>
              </a:tblPr>
              <a:tblGrid>
                <a:gridCol w="2590800"/>
                <a:gridCol w="609600"/>
                <a:gridCol w="990600"/>
                <a:gridCol w="762000"/>
                <a:gridCol w="914400"/>
                <a:gridCol w="685800"/>
                <a:gridCol w="914400"/>
                <a:gridCol w="685800"/>
                <a:gridCol w="990599"/>
              </a:tblGrid>
              <a:tr h="534988">
                <a:tc rowSpan="2">
                  <a:txBody>
                    <a:bodyPr/>
                    <a:lstStyle/>
                    <a:p>
                      <a:pPr algn="ctr" fontAlgn="ctr"/>
                      <a:r>
                        <a:rPr lang="en-US" sz="1600" u="none" strike="noStrike" dirty="0" smtClean="0">
                          <a:effectLst/>
                        </a:rPr>
                        <a:t>Alcohol Use Indicator</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60000"/>
                        <a:lumOff val="40000"/>
                      </a:schemeClr>
                    </a:solidFill>
                  </a:tcPr>
                </a:tc>
                <a:tc gridSpan="2">
                  <a:txBody>
                    <a:bodyPr/>
                    <a:lstStyle/>
                    <a:p>
                      <a:pPr algn="ctr" fontAlgn="b"/>
                      <a:r>
                        <a:rPr lang="en-US" sz="1600" u="none" strike="noStrike" dirty="0">
                          <a:effectLst/>
                        </a:rPr>
                        <a:t>Non-Hispanic White </a:t>
                      </a:r>
                      <a:r>
                        <a:rPr lang="en-US" sz="1600" u="none" strike="noStrike" dirty="0" smtClean="0">
                          <a:effectLst/>
                        </a:rPr>
                        <a:t>(n=2118)</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gridSpan="2">
                  <a:txBody>
                    <a:bodyPr/>
                    <a:lstStyle/>
                    <a:p>
                      <a:pPr algn="ctr" fontAlgn="b"/>
                      <a:r>
                        <a:rPr lang="en-US" sz="1600" u="none" strike="noStrike" dirty="0">
                          <a:effectLst/>
                        </a:rPr>
                        <a:t>Hispanic </a:t>
                      </a:r>
                      <a:r>
                        <a:rPr lang="en-US" sz="1600" u="none" strike="noStrike" dirty="0" smtClean="0">
                          <a:effectLst/>
                        </a:rPr>
                        <a:t>(n=3262)</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gridSpan="2">
                  <a:txBody>
                    <a:bodyPr/>
                    <a:lstStyle/>
                    <a:p>
                      <a:pPr algn="ctr" fontAlgn="b"/>
                      <a:r>
                        <a:rPr lang="en-US" sz="1600" u="none" strike="noStrike" dirty="0">
                          <a:effectLst/>
                        </a:rPr>
                        <a:t>Native </a:t>
                      </a:r>
                      <a:r>
                        <a:rPr lang="en-US" sz="1600" u="none" strike="noStrike" dirty="0" smtClean="0">
                          <a:effectLst/>
                        </a:rPr>
                        <a:t>American (n=1023)</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gridSpan="2">
                  <a:txBody>
                    <a:bodyPr/>
                    <a:lstStyle/>
                    <a:p>
                      <a:pPr algn="ctr" fontAlgn="b"/>
                      <a:r>
                        <a:rPr lang="en-US" sz="1600" u="none" strike="noStrike" dirty="0">
                          <a:effectLst/>
                        </a:rPr>
                        <a:t>Other </a:t>
                      </a:r>
                      <a:r>
                        <a:rPr lang="en-US" sz="1600" u="none" strike="noStrike" dirty="0" smtClean="0">
                          <a:effectLst/>
                        </a:rPr>
                        <a:t>(n=390)</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r>
              <a:tr h="678730">
                <a:tc vMerge="1">
                  <a:txBody>
                    <a:bodyPr/>
                    <a:lstStyle/>
                    <a:p>
                      <a:endParaRPr lang="en-US"/>
                    </a:p>
                  </a:txBody>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smtClean="0">
                          <a:effectLst/>
                        </a:rPr>
                        <a:t>Target </a:t>
                      </a:r>
                      <a:endParaRPr lang="en-US" sz="14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6753" marR="6753" marT="6753"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r>
              <a:tr h="525329">
                <a:tc>
                  <a:txBody>
                    <a:bodyPr/>
                    <a:lstStyle/>
                    <a:p>
                      <a:pPr algn="l" fontAlgn="b"/>
                      <a:r>
                        <a:rPr lang="en-US" sz="1600" u="none" strike="noStrike" dirty="0">
                          <a:effectLst/>
                        </a:rPr>
                        <a:t>Past 30-day alcohol use</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2">
                        <a:lumMod val="60000"/>
                        <a:lumOff val="40000"/>
                      </a:schemeClr>
                    </a:solidFill>
                  </a:tcPr>
                </a:tc>
                <a:tc>
                  <a:txBody>
                    <a:bodyPr/>
                    <a:lstStyle/>
                    <a:p>
                      <a:pPr algn="ctr" fontAlgn="b"/>
                      <a:r>
                        <a:rPr lang="en-US" sz="1600" b="1" u="none" strike="noStrike" dirty="0">
                          <a:effectLst/>
                        </a:rPr>
                        <a:t>46.6</a:t>
                      </a:r>
                      <a:endParaRPr lang="en-US" sz="1600" b="1"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600" b="1" u="none" strike="noStrike" dirty="0">
                          <a:effectLst/>
                        </a:rPr>
                        <a:t>38.2***</a:t>
                      </a:r>
                      <a:endParaRPr lang="en-US" sz="1600" b="1"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600" u="none" strike="noStrike">
                          <a:effectLst/>
                        </a:rPr>
                        <a:t>38.6</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600" u="none" strike="noStrike" dirty="0">
                          <a:effectLst/>
                        </a:rPr>
                        <a:t>35.4</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600" u="none" strike="noStrike" dirty="0">
                          <a:effectLst/>
                        </a:rPr>
                        <a:t>27.2</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600" u="none" strike="noStrike" dirty="0">
                          <a:effectLst/>
                        </a:rPr>
                        <a:t>28.5</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600" u="none" strike="noStrike" dirty="0">
                          <a:effectLst/>
                        </a:rPr>
                        <a:t>36.8</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600" u="none" strike="noStrike" dirty="0">
                          <a:effectLst/>
                        </a:rPr>
                        <a:t>40.6</a:t>
                      </a:r>
                      <a:endParaRPr lang="en-US" sz="1600" b="0" i="0" u="none" strike="noStrike" dirty="0">
                        <a:solidFill>
                          <a:srgbClr val="000000"/>
                        </a:solidFill>
                        <a:effectLst/>
                        <a:latin typeface="Times New Roman"/>
                      </a:endParaRPr>
                    </a:p>
                  </a:txBody>
                  <a:tcPr marL="6753" marR="6753" marT="6753" marB="0" anchor="ctr">
                    <a:lnT w="12700" cap="flat" cmpd="sng" algn="ctr">
                      <a:solidFill>
                        <a:schemeClr val="bg1"/>
                      </a:solidFill>
                      <a:prstDash val="solid"/>
                      <a:round/>
                      <a:headEnd type="none" w="med" len="med"/>
                      <a:tailEnd type="none" w="med" len="med"/>
                    </a:lnT>
                  </a:tcPr>
                </a:tc>
              </a:tr>
              <a:tr h="525329">
                <a:tc>
                  <a:txBody>
                    <a:bodyPr/>
                    <a:lstStyle/>
                    <a:p>
                      <a:pPr algn="l" fontAlgn="b"/>
                      <a:r>
                        <a:rPr lang="en-US" sz="1600" u="none" strike="noStrike" dirty="0">
                          <a:effectLst/>
                        </a:rPr>
                        <a:t>Past 30-day binge drinking</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pPr algn="ctr" fontAlgn="b"/>
                      <a:r>
                        <a:rPr lang="en-US" sz="1600" u="none" strike="noStrike">
                          <a:effectLst/>
                        </a:rPr>
                        <a:t>14.7</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14.6</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22.9</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20.8</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19.0</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19.4</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dirty="0">
                          <a:effectLst/>
                        </a:rPr>
                        <a:t>18.3</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19.4</a:t>
                      </a:r>
                      <a:endParaRPr lang="en-US" sz="1600" b="0" i="0" u="none" strike="noStrike" dirty="0">
                        <a:solidFill>
                          <a:srgbClr val="000000"/>
                        </a:solidFill>
                        <a:effectLst/>
                        <a:latin typeface="Times New Roman"/>
                      </a:endParaRPr>
                    </a:p>
                  </a:txBody>
                  <a:tcPr marL="6753" marR="6753" marT="6753" marB="0" anchor="ctr"/>
                </a:tc>
              </a:tr>
              <a:tr h="525329">
                <a:tc>
                  <a:txBody>
                    <a:bodyPr/>
                    <a:lstStyle/>
                    <a:p>
                      <a:pPr algn="l" fontAlgn="b"/>
                      <a:r>
                        <a:rPr lang="en-US" sz="1600" u="none" strike="noStrike" dirty="0">
                          <a:effectLst/>
                        </a:rPr>
                        <a:t>Past 30-day drinking &amp; driving</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pPr algn="ctr" fontAlgn="b"/>
                      <a:r>
                        <a:rPr lang="en-US" sz="1600" u="none" strike="noStrike">
                          <a:effectLst/>
                        </a:rPr>
                        <a:t>3.8</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2.9</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4.6</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4.4</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6.7</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6.2</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dirty="0">
                          <a:effectLst/>
                        </a:rPr>
                        <a:t>4.8</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7.6</a:t>
                      </a:r>
                      <a:endParaRPr lang="en-US" sz="1600" b="0" i="0" u="none" strike="noStrike" dirty="0">
                        <a:solidFill>
                          <a:srgbClr val="000000"/>
                        </a:solidFill>
                        <a:effectLst/>
                        <a:latin typeface="Times New Roman"/>
                      </a:endParaRPr>
                    </a:p>
                  </a:txBody>
                  <a:tcPr marL="6753" marR="6753" marT="6753" marB="0" anchor="ctr"/>
                </a:tc>
              </a:tr>
              <a:tr h="525329">
                <a:tc>
                  <a:txBody>
                    <a:bodyPr/>
                    <a:lstStyle/>
                    <a:p>
                      <a:pPr algn="l" fontAlgn="b"/>
                      <a:r>
                        <a:rPr lang="en-US" sz="1600" u="none" strike="noStrike" dirty="0">
                          <a:effectLst/>
                        </a:rPr>
                        <a:t>Past 30-day binge drinking &amp; driving</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pPr algn="ctr" fontAlgn="b"/>
                      <a:r>
                        <a:rPr lang="en-US" sz="1600" u="none" strike="noStrike">
                          <a:effectLst/>
                        </a:rPr>
                        <a:t>1.7</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1.6</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3.3</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3.4</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4.0</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4.2</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b="1" u="none" strike="noStrike" dirty="0">
                          <a:effectLst/>
                        </a:rPr>
                        <a:t>2.8</a:t>
                      </a:r>
                      <a:endParaRPr lang="en-US" sz="1600" b="1"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b="1" u="none" strike="noStrike" dirty="0">
                          <a:effectLst/>
                        </a:rPr>
                        <a:t>7.3*</a:t>
                      </a:r>
                      <a:endParaRPr lang="en-US" sz="1600" b="1" i="0" u="none" strike="noStrike" dirty="0">
                        <a:solidFill>
                          <a:srgbClr val="000000"/>
                        </a:solidFill>
                        <a:effectLst/>
                        <a:latin typeface="Times New Roman"/>
                      </a:endParaRPr>
                    </a:p>
                  </a:txBody>
                  <a:tcPr marL="6753" marR="6753" marT="6753" marB="0" anchor="ctr"/>
                </a:tc>
              </a:tr>
              <a:tr h="799767">
                <a:tc>
                  <a:txBody>
                    <a:bodyPr/>
                    <a:lstStyle/>
                    <a:p>
                      <a:pPr algn="l" fontAlgn="b"/>
                      <a:r>
                        <a:rPr lang="en-US" sz="1600" u="none" strike="noStrike" dirty="0">
                          <a:effectLst/>
                        </a:rPr>
                        <a:t>Past year purchased or provided alcohol for someone under 21</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pPr algn="ctr" fontAlgn="b"/>
                      <a:r>
                        <a:rPr lang="en-US" sz="1600" b="1" u="none" strike="noStrike" dirty="0">
                          <a:effectLst/>
                        </a:rPr>
                        <a:t>3.1</a:t>
                      </a:r>
                      <a:endParaRPr lang="en-US" sz="1600" b="1"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b="1" u="none" strike="noStrike" dirty="0">
                          <a:effectLst/>
                        </a:rPr>
                        <a:t>1.7*</a:t>
                      </a:r>
                      <a:endParaRPr lang="en-US" sz="1600" b="1"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3.1</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2.6</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a:effectLst/>
                        </a:rPr>
                        <a:t>4.7</a:t>
                      </a:r>
                      <a:endParaRPr lang="en-US" sz="1600" b="0" i="0" u="none" strike="noStrike">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3.7</a:t>
                      </a:r>
                      <a:endParaRPr lang="en-US" sz="1600" b="0" i="0" u="none" strike="noStrike" dirty="0">
                        <a:solidFill>
                          <a:srgbClr val="000000"/>
                        </a:solidFill>
                        <a:effectLst/>
                        <a:latin typeface="Times New Roman"/>
                      </a:endParaRPr>
                    </a:p>
                  </a:txBody>
                  <a:tcPr marL="6753" marR="6753" marT="6753" marB="0" anchor="ctr">
                    <a:lnR w="12700" cap="flat" cmpd="sng" algn="ctr">
                      <a:solidFill>
                        <a:schemeClr val="bg1"/>
                      </a:solidFill>
                      <a:prstDash val="solid"/>
                      <a:round/>
                      <a:headEnd type="none" w="med" len="med"/>
                      <a:tailEnd type="none" w="med" len="med"/>
                    </a:lnR>
                  </a:tcPr>
                </a:tc>
                <a:tc>
                  <a:txBody>
                    <a:bodyPr/>
                    <a:lstStyle/>
                    <a:p>
                      <a:pPr algn="ctr" fontAlgn="b"/>
                      <a:r>
                        <a:rPr lang="en-US" sz="1600" u="none" strike="noStrike" dirty="0">
                          <a:effectLst/>
                        </a:rPr>
                        <a:t>3.7</a:t>
                      </a:r>
                      <a:endParaRPr lang="en-US" sz="1600" b="0" i="0" u="none" strike="noStrike" dirty="0">
                        <a:solidFill>
                          <a:srgbClr val="000000"/>
                        </a:solidFill>
                        <a:effectLst/>
                        <a:latin typeface="Times New Roman"/>
                      </a:endParaRPr>
                    </a:p>
                  </a:txBody>
                  <a:tcPr marL="6753" marR="6753" marT="6753" marB="0" anchor="ctr">
                    <a:lnL w="12700" cap="flat" cmpd="sng" algn="ctr">
                      <a:solidFill>
                        <a:schemeClr val="bg1"/>
                      </a:solidFill>
                      <a:prstDash val="solid"/>
                      <a:round/>
                      <a:headEnd type="none" w="med" len="med"/>
                      <a:tailEnd type="none" w="med" len="med"/>
                    </a:lnL>
                  </a:tcPr>
                </a:tc>
                <a:tc>
                  <a:txBody>
                    <a:bodyPr/>
                    <a:lstStyle/>
                    <a:p>
                      <a:pPr algn="ctr" fontAlgn="b"/>
                      <a:r>
                        <a:rPr lang="en-US" sz="1600" u="none" strike="noStrike" dirty="0">
                          <a:effectLst/>
                        </a:rPr>
                        <a:t>7.1</a:t>
                      </a:r>
                      <a:endParaRPr lang="en-US" sz="1600" b="0" i="0" u="none" strike="noStrike" dirty="0">
                        <a:solidFill>
                          <a:srgbClr val="000000"/>
                        </a:solidFill>
                        <a:effectLst/>
                        <a:latin typeface="Times New Roman"/>
                      </a:endParaRPr>
                    </a:p>
                  </a:txBody>
                  <a:tcPr marL="6753" marR="6753" marT="6753" marB="0" anchor="ctr"/>
                </a:tc>
              </a:tr>
            </a:tbl>
          </a:graphicData>
        </a:graphic>
      </p:graphicFrame>
      <p:sp>
        <p:nvSpPr>
          <p:cNvPr id="5" name="TextBox 4"/>
          <p:cNvSpPr txBox="1"/>
          <p:nvPr/>
        </p:nvSpPr>
        <p:spPr>
          <a:xfrm>
            <a:off x="4482" y="6382871"/>
            <a:ext cx="4633000" cy="369332"/>
          </a:xfrm>
          <a:prstGeom prst="rect">
            <a:avLst/>
          </a:prstGeom>
          <a:noFill/>
        </p:spPr>
        <p:txBody>
          <a:bodyPr wrap="none" rtlCol="0">
            <a:spAutoFit/>
          </a:bodyPr>
          <a:lstStyle/>
          <a:p>
            <a:r>
              <a:rPr lang="nn-NO" dirty="0" smtClean="0"/>
              <a:t>*p &lt; = .05, **p &lt;= .01, ***p &lt; .001</a:t>
            </a:r>
            <a:endParaRPr lang="en-US" dirty="0"/>
          </a:p>
        </p:txBody>
      </p:sp>
    </p:spTree>
    <p:extLst>
      <p:ext uri="{BB962C8B-B14F-4D97-AF65-F5344CB8AC3E}">
        <p14:creationId xmlns:p14="http://schemas.microsoft.com/office/powerpoint/2010/main" val="3730773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 Consumption:  Age group</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72969602"/>
              </p:ext>
            </p:extLst>
          </p:nvPr>
        </p:nvGraphicFramePr>
        <p:xfrm>
          <a:off x="152399" y="1600200"/>
          <a:ext cx="8839200" cy="4724400"/>
        </p:xfrm>
        <a:graphic>
          <a:graphicData uri="http://schemas.openxmlformats.org/drawingml/2006/table">
            <a:tbl>
              <a:tblPr firstRow="1" firstCol="1" bandRow="1">
                <a:tableStyleId>{5C22544A-7EE6-4342-B048-85BDC9FD1C3A}</a:tableStyleId>
              </a:tblPr>
              <a:tblGrid>
                <a:gridCol w="2313710"/>
                <a:gridCol w="947115"/>
                <a:gridCol w="777775"/>
                <a:gridCol w="610347"/>
                <a:gridCol w="773206"/>
                <a:gridCol w="687294"/>
                <a:gridCol w="687294"/>
                <a:gridCol w="687294"/>
                <a:gridCol w="601383"/>
                <a:gridCol w="753782"/>
              </a:tblGrid>
              <a:tr h="685710">
                <a:tc>
                  <a:txBody>
                    <a:bodyPr/>
                    <a:lstStyle/>
                    <a:p>
                      <a:pPr marL="0" marR="0">
                        <a:spcBef>
                          <a:spcPts val="0"/>
                        </a:spcBef>
                        <a:spcAft>
                          <a:spcPts val="0"/>
                        </a:spcAft>
                      </a:pPr>
                      <a:r>
                        <a:rPr lang="en-US" sz="1000" dirty="0">
                          <a:solidFill>
                            <a:schemeClr val="bg1"/>
                          </a:solidFill>
                          <a:effectLst/>
                        </a:rPr>
                        <a:t> </a:t>
                      </a:r>
                      <a:r>
                        <a:rPr lang="en-US" sz="1000" dirty="0" smtClean="0">
                          <a:solidFill>
                            <a:schemeClr val="bg1"/>
                          </a:solidFill>
                          <a:effectLst/>
                        </a:rPr>
                        <a:t>Alcohol Use Indicator</a:t>
                      </a:r>
                      <a:endParaRPr lang="en-US" sz="1000" dirty="0">
                        <a:solidFill>
                          <a:schemeClr val="bg1"/>
                        </a:solidFill>
                        <a:effectLst/>
                        <a:latin typeface="Calibri"/>
                        <a:ea typeface="Calibri"/>
                        <a:cs typeface="Times New Roman"/>
                      </a:endParaRPr>
                    </a:p>
                  </a:txBody>
                  <a:tcPr marL="63803" marR="63803" marT="0" marB="0" anchor="ctr">
                    <a:lnB w="12700" cap="flat" cmpd="sng" algn="ctr">
                      <a:noFill/>
                      <a:prstDash val="solid"/>
                      <a:round/>
                      <a:headEnd type="none" w="med" len="med"/>
                      <a:tailEnd type="none" w="med" len="med"/>
                    </a:lnB>
                    <a:solidFill>
                      <a:schemeClr val="accent4"/>
                    </a:solidFill>
                  </a:tcPr>
                </a:tc>
                <a:tc>
                  <a:txBody>
                    <a:bodyPr/>
                    <a:lstStyle/>
                    <a:p>
                      <a:pPr marL="0" marR="0">
                        <a:spcBef>
                          <a:spcPts val="0"/>
                        </a:spcBef>
                        <a:spcAft>
                          <a:spcPts val="0"/>
                        </a:spcAft>
                      </a:pPr>
                      <a:r>
                        <a:rPr lang="en-US" sz="1000" dirty="0">
                          <a:solidFill>
                            <a:schemeClr val="bg1"/>
                          </a:solidFill>
                          <a:effectLst/>
                        </a:rPr>
                        <a:t>18-20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21-25</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26-30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31-40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41-50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51-60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61-70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dirty="0">
                          <a:solidFill>
                            <a:schemeClr val="bg1"/>
                          </a:solidFill>
                          <a:effectLst/>
                        </a:rPr>
                        <a:t>70+</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spcBef>
                          <a:spcPts val="0"/>
                        </a:spcBef>
                        <a:spcAft>
                          <a:spcPts val="0"/>
                        </a:spcAft>
                      </a:pPr>
                      <a:r>
                        <a:rPr lang="en-US" sz="1000" i="1" dirty="0">
                          <a:solidFill>
                            <a:schemeClr val="bg1"/>
                          </a:solidFill>
                          <a:effectLst/>
                        </a:rPr>
                        <a:t>18-25</a:t>
                      </a:r>
                      <a:endParaRPr lang="en-US" sz="1000" i="1" dirty="0">
                        <a:solidFill>
                          <a:schemeClr val="bg1"/>
                        </a:solidFill>
                        <a:effectLst/>
                        <a:latin typeface="Calibri"/>
                        <a:ea typeface="Calibri"/>
                        <a:cs typeface="Times New Roman"/>
                      </a:endParaRPr>
                    </a:p>
                  </a:txBody>
                  <a:tcPr marL="63803" marR="63803" marT="0" marB="0" anchor="ctr">
                    <a:solidFill>
                      <a:schemeClr val="accent4"/>
                    </a:solidFill>
                  </a:tcPr>
                </a:tc>
              </a:tr>
              <a:tr h="701742">
                <a:tc>
                  <a:txBody>
                    <a:bodyPr/>
                    <a:lstStyle/>
                    <a:p>
                      <a:pPr marL="0" marR="0">
                        <a:spcBef>
                          <a:spcPts val="0"/>
                        </a:spcBef>
                        <a:spcAft>
                          <a:spcPts val="0"/>
                        </a:spcAft>
                      </a:pPr>
                      <a:r>
                        <a:rPr lang="en-US" sz="1100" dirty="0">
                          <a:solidFill>
                            <a:schemeClr val="bg1"/>
                          </a:solidFill>
                          <a:effectLst/>
                        </a:rPr>
                        <a:t>Past 30-day alcohol use</a:t>
                      </a:r>
                      <a:endParaRPr lang="en-US" sz="1000" dirty="0">
                        <a:solidFill>
                          <a:schemeClr val="bg1"/>
                        </a:solidFill>
                        <a:effectLst/>
                        <a:latin typeface="Calibri"/>
                        <a:ea typeface="Calibri"/>
                        <a:cs typeface="Times New Roman"/>
                      </a:endParaRPr>
                    </a:p>
                  </a:txBody>
                  <a:tcPr marL="63803" marR="6380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4"/>
                    </a:solidFill>
                  </a:tcPr>
                </a:tc>
                <a:tc>
                  <a:txBody>
                    <a:bodyPr/>
                    <a:lstStyle/>
                    <a:p>
                      <a:pPr marL="0" marR="0" algn="ctr">
                        <a:spcBef>
                          <a:spcPts val="0"/>
                        </a:spcBef>
                        <a:spcAft>
                          <a:spcPts val="0"/>
                        </a:spcAft>
                      </a:pPr>
                      <a:r>
                        <a:rPr lang="en-US" sz="1100" b="1" dirty="0">
                          <a:effectLst/>
                        </a:rPr>
                        <a:t>40.0%</a:t>
                      </a:r>
                      <a:endParaRPr lang="en-US" sz="1100" b="1" dirty="0">
                        <a:effectLst/>
                        <a:latin typeface="Calibri"/>
                        <a:ea typeface="Calibri"/>
                        <a:cs typeface="Times New Roman"/>
                      </a:endParaRPr>
                    </a:p>
                  </a:txBody>
                  <a:tcPr marL="63803" marR="63803" marT="0" marB="0" anchor="ctr">
                    <a:lnL w="12700" cap="flat" cmpd="sng" algn="ctr">
                      <a:noFill/>
                      <a:prstDash val="solid"/>
                      <a:round/>
                      <a:headEnd type="none" w="med" len="med"/>
                      <a:tailEnd type="none" w="med" len="med"/>
                    </a:lnL>
                  </a:tcPr>
                </a:tc>
                <a:tc>
                  <a:txBody>
                    <a:bodyPr/>
                    <a:lstStyle/>
                    <a:p>
                      <a:pPr marL="0" marR="0" algn="ctr">
                        <a:spcBef>
                          <a:spcPts val="0"/>
                        </a:spcBef>
                        <a:spcAft>
                          <a:spcPts val="0"/>
                        </a:spcAft>
                      </a:pPr>
                      <a:r>
                        <a:rPr lang="en-US" sz="1100" b="1" dirty="0">
                          <a:effectLst/>
                        </a:rPr>
                        <a:t>54.3%</a:t>
                      </a:r>
                      <a:endParaRPr lang="en-US" sz="1100" b="1"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46.9%</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42.1%</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39.6%</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39.8%</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32.5%</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26.5%</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i="1" dirty="0">
                          <a:effectLst/>
                        </a:rPr>
                        <a:t>45.8%</a:t>
                      </a:r>
                      <a:endParaRPr lang="en-US" sz="1100" b="0" i="1" dirty="0">
                        <a:effectLst/>
                        <a:latin typeface="Calibri"/>
                        <a:ea typeface="Calibri"/>
                        <a:cs typeface="Times New Roman"/>
                      </a:endParaRPr>
                    </a:p>
                  </a:txBody>
                  <a:tcPr marL="63803" marR="63803" marT="0" marB="0" anchor="ctr"/>
                </a:tc>
              </a:tr>
              <a:tr h="685710">
                <a:tc>
                  <a:txBody>
                    <a:bodyPr/>
                    <a:lstStyle/>
                    <a:p>
                      <a:pPr marL="0" marR="0">
                        <a:spcBef>
                          <a:spcPts val="0"/>
                        </a:spcBef>
                        <a:spcAft>
                          <a:spcPts val="0"/>
                        </a:spcAft>
                      </a:pPr>
                      <a:r>
                        <a:rPr lang="en-US" sz="1100" dirty="0">
                          <a:solidFill>
                            <a:schemeClr val="bg1"/>
                          </a:solidFill>
                          <a:effectLst/>
                        </a:rPr>
                        <a:t>Past 30-day binge drinking</a:t>
                      </a:r>
                      <a:endParaRPr lang="en-US" sz="1000" dirty="0">
                        <a:solidFill>
                          <a:schemeClr val="bg1"/>
                        </a:solidFill>
                        <a:effectLst/>
                        <a:latin typeface="Calibri"/>
                        <a:ea typeface="Calibri"/>
                        <a:cs typeface="Times New Roman"/>
                      </a:endParaRPr>
                    </a:p>
                  </a:txBody>
                  <a:tcPr marL="63803" marR="63803" marT="0" marB="0" anchor="ctr">
                    <a:lnT w="12700" cap="flat" cmpd="sng" algn="ctr">
                      <a:noFill/>
                      <a:prstDash val="solid"/>
                      <a:round/>
                      <a:headEnd type="none" w="med" len="med"/>
                      <a:tailEnd type="none" w="med" len="med"/>
                    </a:lnT>
                    <a:solidFill>
                      <a:schemeClr val="accent4"/>
                    </a:solidFill>
                  </a:tcPr>
                </a:tc>
                <a:tc>
                  <a:txBody>
                    <a:bodyPr/>
                    <a:lstStyle/>
                    <a:p>
                      <a:pPr marL="0" marR="0" algn="ctr">
                        <a:spcBef>
                          <a:spcPts val="0"/>
                        </a:spcBef>
                        <a:spcAft>
                          <a:spcPts val="0"/>
                        </a:spcAft>
                      </a:pPr>
                      <a:r>
                        <a:rPr lang="en-US" sz="1100" b="0" dirty="0">
                          <a:effectLst/>
                        </a:rPr>
                        <a:t>23.9%</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1" dirty="0">
                          <a:effectLst/>
                        </a:rPr>
                        <a:t>36.8%</a:t>
                      </a:r>
                      <a:endParaRPr lang="en-US" sz="1100" b="1"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29.5%</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24.7%</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19.6%</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13.8%</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6.4%</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5.3%</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i="1" dirty="0">
                          <a:effectLst/>
                        </a:rPr>
                        <a:t>32.1%</a:t>
                      </a:r>
                      <a:endParaRPr lang="en-US" sz="1100" b="0" i="1" dirty="0">
                        <a:effectLst/>
                        <a:latin typeface="Calibri"/>
                        <a:ea typeface="Calibri"/>
                        <a:cs typeface="Times New Roman"/>
                      </a:endParaRPr>
                    </a:p>
                  </a:txBody>
                  <a:tcPr marL="63803" marR="63803" marT="0" marB="0" anchor="ctr"/>
                </a:tc>
              </a:tr>
              <a:tr h="754280">
                <a:tc>
                  <a:txBody>
                    <a:bodyPr/>
                    <a:lstStyle/>
                    <a:p>
                      <a:pPr marL="0" marR="0">
                        <a:spcBef>
                          <a:spcPts val="0"/>
                        </a:spcBef>
                        <a:spcAft>
                          <a:spcPts val="0"/>
                        </a:spcAft>
                      </a:pPr>
                      <a:r>
                        <a:rPr lang="en-US" sz="1100" dirty="0">
                          <a:solidFill>
                            <a:schemeClr val="bg1"/>
                          </a:solidFill>
                          <a:effectLst/>
                        </a:rPr>
                        <a:t>Past 30-day drinking and driving</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lgn="ctr">
                        <a:spcBef>
                          <a:spcPts val="0"/>
                        </a:spcBef>
                        <a:spcAft>
                          <a:spcPts val="0"/>
                        </a:spcAft>
                      </a:pPr>
                      <a:r>
                        <a:rPr lang="en-US" sz="1100" b="0">
                          <a:effectLst/>
                        </a:rPr>
                        <a:t>7.6%</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8.3%</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1" dirty="0">
                          <a:effectLst/>
                        </a:rPr>
                        <a:t>8.9%</a:t>
                      </a:r>
                      <a:endParaRPr lang="en-US" sz="1100" b="1"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6.0%</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3.3%</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3.1%</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1.1%</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0.2%</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i="1" dirty="0">
                          <a:effectLst/>
                        </a:rPr>
                        <a:t>8.0%</a:t>
                      </a:r>
                      <a:endParaRPr lang="en-US" sz="1100" b="0" i="1" dirty="0">
                        <a:effectLst/>
                        <a:latin typeface="Calibri"/>
                        <a:ea typeface="Calibri"/>
                        <a:cs typeface="Times New Roman"/>
                      </a:endParaRPr>
                    </a:p>
                  </a:txBody>
                  <a:tcPr marL="63803" marR="63803" marT="0" marB="0" anchor="ctr"/>
                </a:tc>
              </a:tr>
              <a:tr h="765538">
                <a:tc>
                  <a:txBody>
                    <a:bodyPr/>
                    <a:lstStyle/>
                    <a:p>
                      <a:pPr marL="0" marR="0">
                        <a:spcBef>
                          <a:spcPts val="0"/>
                        </a:spcBef>
                        <a:spcAft>
                          <a:spcPts val="0"/>
                        </a:spcAft>
                      </a:pPr>
                      <a:r>
                        <a:rPr lang="en-US" sz="1100" dirty="0">
                          <a:solidFill>
                            <a:schemeClr val="bg1"/>
                          </a:solidFill>
                          <a:effectLst/>
                        </a:rPr>
                        <a:t>Past 30-day binge drinking and driving</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lgn="ctr">
                        <a:spcBef>
                          <a:spcPts val="0"/>
                        </a:spcBef>
                        <a:spcAft>
                          <a:spcPts val="0"/>
                        </a:spcAft>
                      </a:pPr>
                      <a:r>
                        <a:rPr lang="en-US" sz="1100" b="0">
                          <a:effectLst/>
                        </a:rPr>
                        <a:t>6.0%</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5.9%</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1" dirty="0">
                          <a:effectLst/>
                        </a:rPr>
                        <a:t>6.3%</a:t>
                      </a:r>
                      <a:endParaRPr lang="en-US" sz="1100" b="1"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3.4%</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1.8%</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1.9%</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0.2%</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dirty="0">
                          <a:effectLst/>
                        </a:rPr>
                        <a:t>0.2%</a:t>
                      </a:r>
                      <a:endParaRPr lang="en-US" sz="1100" b="0"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i="1" dirty="0">
                          <a:effectLst/>
                        </a:rPr>
                        <a:t>5.9%</a:t>
                      </a:r>
                      <a:endParaRPr lang="en-US" sz="1100" b="0" i="1" dirty="0">
                        <a:effectLst/>
                        <a:latin typeface="Calibri"/>
                        <a:ea typeface="Calibri"/>
                        <a:cs typeface="Times New Roman"/>
                      </a:endParaRPr>
                    </a:p>
                  </a:txBody>
                  <a:tcPr marL="63803" marR="63803" marT="0" marB="0" anchor="ctr"/>
                </a:tc>
              </a:tr>
              <a:tr h="1131420">
                <a:tc>
                  <a:txBody>
                    <a:bodyPr/>
                    <a:lstStyle/>
                    <a:p>
                      <a:pPr marL="0" marR="0">
                        <a:spcBef>
                          <a:spcPts val="0"/>
                        </a:spcBef>
                        <a:spcAft>
                          <a:spcPts val="0"/>
                        </a:spcAft>
                      </a:pPr>
                      <a:r>
                        <a:rPr lang="en-US" sz="1100" dirty="0">
                          <a:solidFill>
                            <a:schemeClr val="bg1"/>
                          </a:solidFill>
                          <a:effectLst/>
                        </a:rPr>
                        <a:t>Past year purchased alcohol for someone under 21</a:t>
                      </a:r>
                      <a:endParaRPr lang="en-US" sz="1000" dirty="0">
                        <a:solidFill>
                          <a:schemeClr val="bg1"/>
                        </a:solidFill>
                        <a:effectLst/>
                        <a:latin typeface="Calibri"/>
                        <a:ea typeface="Calibri"/>
                        <a:cs typeface="Times New Roman"/>
                      </a:endParaRPr>
                    </a:p>
                  </a:txBody>
                  <a:tcPr marL="63803" marR="63803" marT="0" marB="0" anchor="ctr">
                    <a:solidFill>
                      <a:schemeClr val="accent4"/>
                    </a:solidFill>
                  </a:tcPr>
                </a:tc>
                <a:tc>
                  <a:txBody>
                    <a:bodyPr/>
                    <a:lstStyle/>
                    <a:p>
                      <a:pPr marL="0" marR="0" algn="ctr">
                        <a:spcBef>
                          <a:spcPts val="0"/>
                        </a:spcBef>
                        <a:spcAft>
                          <a:spcPts val="0"/>
                        </a:spcAft>
                      </a:pPr>
                      <a:r>
                        <a:rPr lang="en-US" sz="1100" b="0">
                          <a:effectLst/>
                        </a:rPr>
                        <a:t>6.8%</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1" dirty="0">
                          <a:effectLst/>
                        </a:rPr>
                        <a:t>11.5%</a:t>
                      </a:r>
                      <a:endParaRPr lang="en-US" sz="1100" b="1" dirty="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4.2%</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2.4%</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1.6%</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1.5%</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0.5%</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a:effectLst/>
                        </a:rPr>
                        <a:t>0.9%</a:t>
                      </a:r>
                      <a:endParaRPr lang="en-US" sz="1100" b="0">
                        <a:effectLst/>
                        <a:latin typeface="Calibri"/>
                        <a:ea typeface="Calibri"/>
                        <a:cs typeface="Times New Roman"/>
                      </a:endParaRPr>
                    </a:p>
                  </a:txBody>
                  <a:tcPr marL="63803" marR="63803" marT="0" marB="0" anchor="ctr"/>
                </a:tc>
                <a:tc>
                  <a:txBody>
                    <a:bodyPr/>
                    <a:lstStyle/>
                    <a:p>
                      <a:pPr marL="0" marR="0" algn="ctr">
                        <a:spcBef>
                          <a:spcPts val="0"/>
                        </a:spcBef>
                        <a:spcAft>
                          <a:spcPts val="0"/>
                        </a:spcAft>
                      </a:pPr>
                      <a:r>
                        <a:rPr lang="en-US" sz="1100" b="0" i="1" dirty="0">
                          <a:effectLst/>
                        </a:rPr>
                        <a:t>9.7%</a:t>
                      </a:r>
                      <a:endParaRPr lang="en-US" sz="1100" b="0" i="1" dirty="0">
                        <a:effectLst/>
                        <a:latin typeface="Calibri"/>
                        <a:ea typeface="Calibri"/>
                        <a:cs typeface="Times New Roman"/>
                      </a:endParaRPr>
                    </a:p>
                  </a:txBody>
                  <a:tcPr marL="63803" marR="63803" marT="0" marB="0" anchor="ctr"/>
                </a:tc>
              </a:tr>
            </a:tbl>
          </a:graphicData>
        </a:graphic>
      </p:graphicFrame>
      <p:sp>
        <p:nvSpPr>
          <p:cNvPr id="4" name="Rectangle 1"/>
          <p:cNvSpPr>
            <a:spLocks noChangeArrowheads="1"/>
          </p:cNvSpPr>
          <p:nvPr/>
        </p:nvSpPr>
        <p:spPr bwMode="auto">
          <a:xfrm>
            <a:off x="1009650" y="3052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0925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ALCOHOL Results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2126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924475"/>
          </a:xfrm>
        </p:spPr>
        <p:txBody>
          <a:bodyPr/>
          <a:lstStyle/>
          <a:p>
            <a:pPr algn="ctr"/>
            <a:r>
              <a:rPr lang="en-US" sz="2800" dirty="0" smtClean="0"/>
              <a:t>Alcohol Outcomes: Comparing special subgroups with the whole sample</a:t>
            </a:r>
            <a:endParaRPr lang="en-US" sz="2800" dirty="0"/>
          </a:p>
        </p:txBody>
      </p:sp>
      <p:graphicFrame>
        <p:nvGraphicFramePr>
          <p:cNvPr id="3" name="Chart 2"/>
          <p:cNvGraphicFramePr>
            <a:graphicFrameLocks/>
          </p:cNvGraphicFramePr>
          <p:nvPr>
            <p:extLst>
              <p:ext uri="{D42A27DB-BD31-4B8C-83A1-F6EECF244321}">
                <p14:modId xmlns:p14="http://schemas.microsoft.com/office/powerpoint/2010/main" val="506157411"/>
              </p:ext>
            </p:extLst>
          </p:nvPr>
        </p:nvGraphicFramePr>
        <p:xfrm>
          <a:off x="0" y="1447800"/>
          <a:ext cx="91440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5231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125113" cy="924475"/>
          </a:xfrm>
        </p:spPr>
        <p:txBody>
          <a:bodyPr>
            <a:normAutofit/>
          </a:bodyPr>
          <a:lstStyle/>
          <a:p>
            <a:r>
              <a:rPr lang="en-US" dirty="0" smtClean="0"/>
              <a:t>OSAP Funded Prevention in NM</a:t>
            </a:r>
            <a:endParaRPr lang="en-US" dirty="0"/>
          </a:p>
        </p:txBody>
      </p:sp>
      <p:pic>
        <p:nvPicPr>
          <p:cNvPr id="1028" name="Picture 4" descr="C:\Users\mwaller\Desktop\map-tes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85800"/>
            <a:ext cx="12954000" cy="1295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2477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228600" y="355846"/>
            <a:ext cx="8763000" cy="634753"/>
          </a:xfrm>
          <a:prstGeom prst="rect">
            <a:avLst/>
          </a:prstGeom>
        </p:spPr>
        <p:txBody>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2800" dirty="0" smtClean="0">
                <a:solidFill>
                  <a:schemeClr val="tx1"/>
                </a:solidFill>
              </a:rPr>
              <a:t>Past 30-day alcohol use by county*</a:t>
            </a:r>
            <a:endParaRPr lang="en-US" sz="2800" dirty="0">
              <a:solidFill>
                <a:schemeClr val="tx1"/>
              </a:solidFill>
            </a:endParaRPr>
          </a:p>
        </p:txBody>
      </p:sp>
      <p:graphicFrame>
        <p:nvGraphicFramePr>
          <p:cNvPr id="3" name="Chart 2"/>
          <p:cNvGraphicFramePr>
            <a:graphicFrameLocks/>
          </p:cNvGraphicFramePr>
          <p:nvPr>
            <p:extLst>
              <p:ext uri="{D42A27DB-BD31-4B8C-83A1-F6EECF244321}">
                <p14:modId xmlns:p14="http://schemas.microsoft.com/office/powerpoint/2010/main" val="3752293698"/>
              </p:ext>
            </p:extLst>
          </p:nvPr>
        </p:nvGraphicFramePr>
        <p:xfrm>
          <a:off x="1447800" y="990599"/>
          <a:ext cx="6019800" cy="60960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0496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52400" y="348623"/>
            <a:ext cx="8991600" cy="634753"/>
          </a:xfrm>
          <a:prstGeom prst="rect">
            <a:avLst/>
          </a:prstGeom>
        </p:spPr>
        <p:txBody>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2800" dirty="0" smtClean="0">
                <a:solidFill>
                  <a:schemeClr val="tx1"/>
                </a:solidFill>
              </a:rPr>
              <a:t>Past 30-day Binge drinking by county</a:t>
            </a:r>
            <a:endParaRPr lang="en-US" sz="2800" dirty="0">
              <a:solidFill>
                <a:schemeClr val="tx1"/>
              </a:solidFill>
            </a:endParaRPr>
          </a:p>
        </p:txBody>
      </p:sp>
      <p:graphicFrame>
        <p:nvGraphicFramePr>
          <p:cNvPr id="3" name="Chart 2"/>
          <p:cNvGraphicFramePr>
            <a:graphicFrameLocks/>
          </p:cNvGraphicFramePr>
          <p:nvPr>
            <p:extLst>
              <p:ext uri="{D42A27DB-BD31-4B8C-83A1-F6EECF244321}">
                <p14:modId xmlns:p14="http://schemas.microsoft.com/office/powerpoint/2010/main" val="168708310"/>
              </p:ext>
            </p:extLst>
          </p:nvPr>
        </p:nvGraphicFramePr>
        <p:xfrm>
          <a:off x="1219200" y="990600"/>
          <a:ext cx="6019800" cy="5715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a:graphicFrameLocks/>
          </p:cNvGraphicFramePr>
          <p:nvPr>
            <p:extLst>
              <p:ext uri="{D42A27DB-BD31-4B8C-83A1-F6EECF244321}">
                <p14:modId xmlns:p14="http://schemas.microsoft.com/office/powerpoint/2010/main" val="346099270"/>
              </p:ext>
            </p:extLst>
          </p:nvPr>
        </p:nvGraphicFramePr>
        <p:xfrm>
          <a:off x="1524000" y="990600"/>
          <a:ext cx="6019800" cy="5867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48722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14300" y="228600"/>
            <a:ext cx="8609860" cy="634753"/>
          </a:xfrm>
          <a:prstGeom prst="rect">
            <a:avLst/>
          </a:prstGeom>
        </p:spPr>
        <p:txBody>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2400" dirty="0" smtClean="0">
                <a:solidFill>
                  <a:schemeClr val="tx1"/>
                </a:solidFill>
              </a:rPr>
              <a:t>Past 30-day driving after too much to drink</a:t>
            </a:r>
            <a:endParaRPr lang="en-US" sz="2400" dirty="0">
              <a:solidFill>
                <a:schemeClr val="tx1"/>
              </a:solidFill>
            </a:endParaRPr>
          </a:p>
        </p:txBody>
      </p:sp>
      <p:graphicFrame>
        <p:nvGraphicFramePr>
          <p:cNvPr id="3" name="Chart 2"/>
          <p:cNvGraphicFramePr>
            <a:graphicFrameLocks/>
          </p:cNvGraphicFramePr>
          <p:nvPr>
            <p:extLst>
              <p:ext uri="{D42A27DB-BD31-4B8C-83A1-F6EECF244321}">
                <p14:modId xmlns:p14="http://schemas.microsoft.com/office/powerpoint/2010/main" val="1477850897"/>
              </p:ext>
            </p:extLst>
          </p:nvPr>
        </p:nvGraphicFramePr>
        <p:xfrm>
          <a:off x="1219200" y="990600"/>
          <a:ext cx="6019800" cy="5715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1862398908"/>
              </p:ext>
            </p:extLst>
          </p:nvPr>
        </p:nvGraphicFramePr>
        <p:xfrm>
          <a:off x="1371600" y="1143000"/>
          <a:ext cx="6096000" cy="5714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07996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304800" y="228599"/>
            <a:ext cx="8609860" cy="634753"/>
          </a:xfrm>
          <a:prstGeom prst="rect">
            <a:avLst/>
          </a:prstGeom>
        </p:spPr>
        <p:txBody>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2400" dirty="0" smtClean="0">
                <a:solidFill>
                  <a:schemeClr val="tx1"/>
                </a:solidFill>
              </a:rPr>
              <a:t>Past 30-day driving after too 5+ drinks</a:t>
            </a:r>
            <a:endParaRPr lang="en-US" sz="2400" dirty="0">
              <a:solidFill>
                <a:schemeClr val="tx1"/>
              </a:solidFill>
            </a:endParaRPr>
          </a:p>
        </p:txBody>
      </p:sp>
      <p:graphicFrame>
        <p:nvGraphicFramePr>
          <p:cNvPr id="6" name="Chart 5"/>
          <p:cNvGraphicFramePr>
            <a:graphicFrameLocks/>
          </p:cNvGraphicFramePr>
          <p:nvPr>
            <p:extLst>
              <p:ext uri="{D42A27DB-BD31-4B8C-83A1-F6EECF244321}">
                <p14:modId xmlns:p14="http://schemas.microsoft.com/office/powerpoint/2010/main" val="1813854879"/>
              </p:ext>
            </p:extLst>
          </p:nvPr>
        </p:nvGraphicFramePr>
        <p:xfrm>
          <a:off x="1447800" y="762000"/>
          <a:ext cx="6172200" cy="609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7456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28600"/>
            <a:ext cx="8458200" cy="1066800"/>
          </a:xfrm>
        </p:spPr>
        <p:txBody>
          <a:bodyPr/>
          <a:lstStyle/>
          <a:p>
            <a:pPr algn="ctr"/>
            <a:r>
              <a:rPr lang="en-US" sz="2400" dirty="0" smtClean="0"/>
              <a:t>How underage </a:t>
            </a:r>
            <a:r>
              <a:rPr lang="en-US" sz="2400" dirty="0"/>
              <a:t>y</a:t>
            </a:r>
            <a:r>
              <a:rPr lang="en-US" sz="2400" dirty="0" smtClean="0"/>
              <a:t>outh (18-20) who reported drinking indicated they obtained </a:t>
            </a:r>
            <a:r>
              <a:rPr lang="en-US" sz="2400" dirty="0"/>
              <a:t>a</a:t>
            </a:r>
            <a:r>
              <a:rPr lang="en-US" sz="2400" dirty="0" smtClean="0"/>
              <a:t>lcohol (N=728)</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3383479"/>
              </p:ext>
            </p:extLst>
          </p:nvPr>
        </p:nvGraphicFramePr>
        <p:xfrm>
          <a:off x="0" y="1295400"/>
          <a:ext cx="9296400" cy="556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31933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971"/>
            <a:ext cx="8610599" cy="924475"/>
          </a:xfrm>
        </p:spPr>
        <p:txBody>
          <a:bodyPr/>
          <a:lstStyle/>
          <a:p>
            <a:pPr algn="ctr"/>
            <a:r>
              <a:rPr lang="en-US" dirty="0" smtClean="0"/>
              <a:t>Alcohol Intervening Variables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258281756"/>
              </p:ext>
            </p:extLst>
          </p:nvPr>
        </p:nvGraphicFramePr>
        <p:xfrm>
          <a:off x="304800" y="1371600"/>
          <a:ext cx="8534399" cy="4840832"/>
        </p:xfrm>
        <a:graphic>
          <a:graphicData uri="http://schemas.openxmlformats.org/drawingml/2006/table">
            <a:tbl>
              <a:tblPr>
                <a:tableStyleId>{5C22544A-7EE6-4342-B048-85BDC9FD1C3A}</a:tableStyleId>
              </a:tblPr>
              <a:tblGrid>
                <a:gridCol w="5360608"/>
                <a:gridCol w="1567543"/>
                <a:gridCol w="1606248"/>
              </a:tblGrid>
              <a:tr h="258791">
                <a:tc rowSpan="2">
                  <a:txBody>
                    <a:bodyPr/>
                    <a:lstStyle/>
                    <a:p>
                      <a:pPr algn="ctr" fontAlgn="ctr"/>
                      <a:r>
                        <a:rPr lang="en-US" sz="1600" u="none" strike="noStrike" dirty="0">
                          <a:effectLst/>
                        </a:rPr>
                        <a:t> </a:t>
                      </a:r>
                      <a:r>
                        <a:rPr lang="en-US" sz="1600" b="1" u="none" strike="noStrike" dirty="0" smtClean="0">
                          <a:effectLst/>
                        </a:rPr>
                        <a:t>Access </a:t>
                      </a:r>
                      <a:r>
                        <a:rPr lang="en-US" sz="1600" b="1" u="none" strike="noStrike" dirty="0">
                          <a:effectLst/>
                        </a:rPr>
                        <a:t>to alcohol</a:t>
                      </a:r>
                      <a:endParaRPr lang="en-US" sz="1600" b="1" i="0"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gridSpan="2">
                  <a:txBody>
                    <a:bodyPr/>
                    <a:lstStyle/>
                    <a:p>
                      <a:pPr algn="ctr" fontAlgn="ctr"/>
                      <a:r>
                        <a:rPr lang="en-US" sz="1600" b="1" u="none" strike="noStrike" dirty="0">
                          <a:effectLst/>
                        </a:rPr>
                        <a:t>Very or somewhat difficult</a:t>
                      </a:r>
                      <a:endParaRPr lang="en-US" sz="1600" b="1" i="0" u="none" strike="noStrike" dirty="0">
                        <a:solidFill>
                          <a:srgbClr val="000000"/>
                        </a:solidFill>
                        <a:effectLst/>
                        <a:latin typeface="Calibri"/>
                      </a:endParaRPr>
                    </a:p>
                  </a:txBody>
                  <a:tcPr marL="7620" marR="7620" marT="7620" marB="0" anchor="ctr"/>
                </a:tc>
                <a:tc hMerge="1">
                  <a:txBody>
                    <a:bodyPr/>
                    <a:lstStyle/>
                    <a:p>
                      <a:endParaRPr lang="en-US"/>
                    </a:p>
                  </a:txBody>
                  <a:tcPr/>
                </a:tc>
              </a:tr>
              <a:tr h="258791">
                <a:tc vMerge="1">
                  <a:txBody>
                    <a:bodyPr/>
                    <a:lstStyle/>
                    <a:p>
                      <a:pPr algn="ctr" fontAlgn="ctr"/>
                      <a:endParaRPr lang="en-US" sz="1600" b="1" i="0"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a:txBody>
                    <a:bodyPr/>
                    <a:lstStyle/>
                    <a:p>
                      <a:pPr algn="ctr" fontAlgn="ctr"/>
                      <a:r>
                        <a:rPr lang="en-US" sz="1600" i="1" u="none" strike="noStrike" dirty="0">
                          <a:effectLst/>
                        </a:rPr>
                        <a:t>Target</a:t>
                      </a:r>
                      <a:endParaRPr lang="en-US" sz="1600" b="0" i="1"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a:txBody>
                    <a:bodyPr/>
                    <a:lstStyle/>
                    <a:p>
                      <a:pPr algn="ctr" fontAlgn="ctr"/>
                      <a:r>
                        <a:rPr lang="en-US" sz="1600" i="1" u="none" strike="noStrike" dirty="0" smtClean="0">
                          <a:effectLst/>
                        </a:rPr>
                        <a:t>Comparison</a:t>
                      </a:r>
                      <a:endParaRPr lang="en-US" sz="1600" b="0" i="1"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r>
              <a:tr h="485233">
                <a:tc>
                  <a:txBody>
                    <a:bodyPr/>
                    <a:lstStyle/>
                    <a:p>
                      <a:pPr algn="l" fontAlgn="ctr"/>
                      <a:r>
                        <a:rPr lang="en-US" sz="1600" u="none" strike="noStrike" dirty="0">
                          <a:effectLst/>
                        </a:rPr>
                        <a:t>Ease of access to alcohol by teens in the community*</a:t>
                      </a:r>
                      <a:endParaRPr lang="en-US" sz="1600" b="0"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ctr"/>
                      <a:r>
                        <a:rPr lang="en-US" sz="1600" u="none" strike="noStrike" dirty="0">
                          <a:effectLst/>
                        </a:rPr>
                        <a:t>12.2</a:t>
                      </a:r>
                      <a:endParaRPr lang="en-US" sz="1600" b="0"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ctr"/>
                      <a:r>
                        <a:rPr lang="en-US" sz="1600" b="1" u="none" strike="noStrike" dirty="0">
                          <a:effectLst/>
                        </a:rPr>
                        <a:t>14.7</a:t>
                      </a:r>
                      <a:endParaRPr lang="en-US" sz="1600" b="1"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r>
              <a:tr h="517582">
                <a:tc>
                  <a:txBody>
                    <a:bodyPr/>
                    <a:lstStyle/>
                    <a:p>
                      <a:pPr algn="l" fontAlgn="ctr"/>
                      <a:r>
                        <a:rPr lang="en-US" sz="1600" u="none" strike="noStrike" dirty="0">
                          <a:effectLst/>
                        </a:rPr>
                        <a:t>Ease of access to alcohol by teens from stores and restaurants** </a:t>
                      </a:r>
                      <a:endParaRPr lang="en-US" sz="1600" b="0" i="0"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a:txBody>
                    <a:bodyPr/>
                    <a:lstStyle/>
                    <a:p>
                      <a:pPr algn="ctr" fontAlgn="ctr"/>
                      <a:r>
                        <a:rPr lang="en-US" sz="1600" u="none" strike="noStrike" dirty="0">
                          <a:effectLst/>
                        </a:rPr>
                        <a:t>57.1</a:t>
                      </a:r>
                      <a:endParaRPr lang="en-US" sz="1600" b="0" i="0"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a:txBody>
                    <a:bodyPr/>
                    <a:lstStyle/>
                    <a:p>
                      <a:pPr algn="ctr" fontAlgn="ctr"/>
                      <a:r>
                        <a:rPr lang="en-US" sz="1600" b="1" u="none" strike="noStrike" dirty="0">
                          <a:effectLst/>
                        </a:rPr>
                        <a:t>61.5</a:t>
                      </a:r>
                      <a:endParaRPr lang="en-US" sz="1600" b="1" i="0"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r>
              <a:tr h="258791">
                <a:tc rowSpan="2">
                  <a:txBody>
                    <a:bodyPr/>
                    <a:lstStyle/>
                    <a:p>
                      <a:pPr algn="ctr" fontAlgn="ctr"/>
                      <a:r>
                        <a:rPr lang="en-US" sz="1600" u="none" strike="noStrike" dirty="0">
                          <a:effectLst/>
                        </a:rPr>
                        <a:t> </a:t>
                      </a:r>
                      <a:r>
                        <a:rPr lang="en-US" sz="1600" b="1" u="none" strike="noStrike" dirty="0" smtClean="0">
                          <a:effectLst/>
                        </a:rPr>
                        <a:t>Perception </a:t>
                      </a:r>
                      <a:r>
                        <a:rPr lang="en-US" sz="1600" b="1" u="none" strike="noStrike" dirty="0">
                          <a:effectLst/>
                        </a:rPr>
                        <a:t>of risk/legal consequences </a:t>
                      </a:r>
                      <a:endParaRPr lang="en-US" sz="1600" b="1"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fontAlgn="ctr"/>
                      <a:r>
                        <a:rPr lang="en-US" sz="1600" b="1" u="none" strike="noStrike" dirty="0">
                          <a:effectLst/>
                        </a:rPr>
                        <a:t>Very or somewhat likely</a:t>
                      </a:r>
                      <a:endParaRPr lang="en-US" sz="1600" b="1"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c hMerge="1">
                  <a:txBody>
                    <a:bodyPr/>
                    <a:lstStyle/>
                    <a:p>
                      <a:endParaRPr lang="en-US"/>
                    </a:p>
                  </a:txBody>
                  <a:tcPr/>
                </a:tc>
              </a:tr>
              <a:tr h="258791">
                <a:tc vMerge="1">
                  <a:txBody>
                    <a:bodyPr/>
                    <a:lstStyle/>
                    <a:p>
                      <a:pPr algn="ctr" fontAlgn="ctr"/>
                      <a:endParaRPr lang="en-US" sz="1600" b="1" i="0"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a:txBody>
                    <a:bodyPr/>
                    <a:lstStyle/>
                    <a:p>
                      <a:pPr algn="ctr" fontAlgn="ctr"/>
                      <a:r>
                        <a:rPr lang="en-US" sz="1600" i="1" u="none" strike="noStrike" dirty="0">
                          <a:effectLst/>
                        </a:rPr>
                        <a:t>Target</a:t>
                      </a:r>
                      <a:endParaRPr lang="en-US" sz="1600" b="0" i="1"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c>
                  <a:txBody>
                    <a:bodyPr/>
                    <a:lstStyle/>
                    <a:p>
                      <a:pPr algn="ctr" fontAlgn="ctr"/>
                      <a:r>
                        <a:rPr lang="en-US" sz="1600" i="1" u="none" strike="noStrike" dirty="0" smtClean="0">
                          <a:effectLst/>
                        </a:rPr>
                        <a:t>Comparison</a:t>
                      </a:r>
                      <a:endParaRPr lang="en-US" sz="1600" b="0" i="1" u="none" strike="noStrike" dirty="0">
                        <a:solidFill>
                          <a:srgbClr val="000000"/>
                        </a:solidFill>
                        <a:effectLst/>
                        <a:latin typeface="Calibri"/>
                      </a:endParaRPr>
                    </a:p>
                  </a:txBody>
                  <a:tcPr marL="7620" marR="7620" marT="7620" marB="0" anchor="ctr">
                    <a:lnB w="12700" cap="flat" cmpd="sng" algn="ctr">
                      <a:solidFill>
                        <a:schemeClr val="bg1"/>
                      </a:solidFill>
                      <a:prstDash val="solid"/>
                      <a:round/>
                      <a:headEnd type="none" w="med" len="med"/>
                      <a:tailEnd type="none" w="med" len="med"/>
                    </a:lnB>
                  </a:tcPr>
                </a:tc>
              </a:tr>
              <a:tr h="517582">
                <a:tc>
                  <a:txBody>
                    <a:bodyPr/>
                    <a:lstStyle/>
                    <a:p>
                      <a:pPr algn="l" fontAlgn="ctr"/>
                      <a:r>
                        <a:rPr lang="en-US" sz="1600" u="none" strike="noStrike" dirty="0">
                          <a:effectLst/>
                        </a:rPr>
                        <a:t>Likelihood of police breaking up parties where teens are drinking </a:t>
                      </a:r>
                      <a:endParaRPr lang="en-US" sz="1600" b="0"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ctr"/>
                      <a:r>
                        <a:rPr lang="en-US" sz="1600" u="none" strike="noStrike" dirty="0">
                          <a:effectLst/>
                        </a:rPr>
                        <a:t>61.6</a:t>
                      </a:r>
                      <a:endParaRPr lang="en-US" sz="1600" b="0"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ctr"/>
                      <a:r>
                        <a:rPr lang="en-US" sz="1600" u="none" strike="noStrike" dirty="0">
                          <a:effectLst/>
                        </a:rPr>
                        <a:t>60.4</a:t>
                      </a:r>
                      <a:endParaRPr lang="en-US" sz="1600" b="0" i="0" u="none" strike="noStrike" dirty="0">
                        <a:solidFill>
                          <a:srgbClr val="000000"/>
                        </a:solidFill>
                        <a:effectLst/>
                        <a:latin typeface="Calibri"/>
                      </a:endParaRPr>
                    </a:p>
                  </a:txBody>
                  <a:tcPr marL="7620" marR="7620" marT="7620" marB="0" anchor="ctr">
                    <a:lnT w="12700" cap="flat" cmpd="sng" algn="ctr">
                      <a:solidFill>
                        <a:schemeClr val="bg1"/>
                      </a:solidFill>
                      <a:prstDash val="solid"/>
                      <a:round/>
                      <a:headEnd type="none" w="med" len="med"/>
                      <a:tailEnd type="none" w="med" len="med"/>
                    </a:lnT>
                  </a:tcPr>
                </a:tc>
              </a:tr>
              <a:tr h="517582">
                <a:tc>
                  <a:txBody>
                    <a:bodyPr/>
                    <a:lstStyle/>
                    <a:p>
                      <a:pPr algn="l" fontAlgn="ctr"/>
                      <a:r>
                        <a:rPr lang="en-US" sz="1600" u="none" strike="noStrike" dirty="0">
                          <a:effectLst/>
                        </a:rPr>
                        <a:t>Likelihood of police arresting an adult for giving alcohol to someone under 21 ***</a:t>
                      </a:r>
                      <a:endParaRPr lang="en-US" sz="1600" b="0" i="0" u="none" strike="noStrike" dirty="0">
                        <a:solidFill>
                          <a:srgbClr val="000000"/>
                        </a:solidFill>
                        <a:effectLst/>
                        <a:latin typeface="Calibri"/>
                      </a:endParaRPr>
                    </a:p>
                  </a:txBody>
                  <a:tcPr marL="7620" marR="7620" marT="7620" marB="0" anchor="ctr"/>
                </a:tc>
                <a:tc>
                  <a:txBody>
                    <a:bodyPr/>
                    <a:lstStyle/>
                    <a:p>
                      <a:pPr algn="ctr" fontAlgn="ctr"/>
                      <a:r>
                        <a:rPr lang="en-US" sz="1600" b="1" u="none" strike="noStrike" dirty="0">
                          <a:effectLst/>
                        </a:rPr>
                        <a:t>65.3</a:t>
                      </a:r>
                      <a:endParaRPr lang="en-US" sz="1600" b="1" i="0" u="none" strike="noStrike" dirty="0">
                        <a:solidFill>
                          <a:srgbClr val="000000"/>
                        </a:solidFill>
                        <a:effectLst/>
                        <a:latin typeface="Calibri"/>
                      </a:endParaRPr>
                    </a:p>
                  </a:txBody>
                  <a:tcPr marL="7620" marR="7620" marT="7620" marB="0" anchor="ctr"/>
                </a:tc>
                <a:tc>
                  <a:txBody>
                    <a:bodyPr/>
                    <a:lstStyle/>
                    <a:p>
                      <a:pPr algn="ctr" fontAlgn="ctr"/>
                      <a:r>
                        <a:rPr lang="en-US" sz="1600" u="none" strike="noStrike" dirty="0">
                          <a:effectLst/>
                        </a:rPr>
                        <a:t>59.7</a:t>
                      </a:r>
                      <a:endParaRPr lang="en-US" sz="1600" b="0" i="0" u="none" strike="noStrike" dirty="0">
                        <a:solidFill>
                          <a:srgbClr val="000000"/>
                        </a:solidFill>
                        <a:effectLst/>
                        <a:latin typeface="Calibri"/>
                      </a:endParaRPr>
                    </a:p>
                  </a:txBody>
                  <a:tcPr marL="7620" marR="7620" marT="7620" marB="0" anchor="ctr"/>
                </a:tc>
              </a:tr>
              <a:tr h="722458">
                <a:tc>
                  <a:txBody>
                    <a:bodyPr/>
                    <a:lstStyle/>
                    <a:p>
                      <a:pPr algn="l" fontAlgn="ctr"/>
                      <a:r>
                        <a:rPr lang="en-US" sz="1600" u="none" strike="noStrike">
                          <a:effectLst/>
                        </a:rPr>
                        <a:t>Likelihood of someone being arrested if caught selling alcohol to a drunk or intoxicated person***  </a:t>
                      </a:r>
                      <a:endParaRPr lang="en-US" sz="1600" b="0" i="0" u="none" strike="noStrike">
                        <a:solidFill>
                          <a:srgbClr val="000000"/>
                        </a:solidFill>
                        <a:effectLst/>
                        <a:latin typeface="Calibri"/>
                      </a:endParaRPr>
                    </a:p>
                  </a:txBody>
                  <a:tcPr marL="7620" marR="7620" marT="7620" marB="0" anchor="ctr"/>
                </a:tc>
                <a:tc>
                  <a:txBody>
                    <a:bodyPr/>
                    <a:lstStyle/>
                    <a:p>
                      <a:pPr algn="ctr" fontAlgn="ctr"/>
                      <a:r>
                        <a:rPr lang="en-US" sz="1600" b="1" u="none" strike="noStrike" dirty="0">
                          <a:effectLst/>
                        </a:rPr>
                        <a:t>59.0</a:t>
                      </a:r>
                      <a:endParaRPr lang="en-US" sz="1600" b="1" i="0" u="none" strike="noStrike" dirty="0">
                        <a:solidFill>
                          <a:srgbClr val="000000"/>
                        </a:solidFill>
                        <a:effectLst/>
                        <a:latin typeface="Calibri"/>
                      </a:endParaRPr>
                    </a:p>
                  </a:txBody>
                  <a:tcPr marL="7620" marR="7620" marT="7620" marB="0" anchor="ctr"/>
                </a:tc>
                <a:tc>
                  <a:txBody>
                    <a:bodyPr/>
                    <a:lstStyle/>
                    <a:p>
                      <a:pPr algn="ctr" fontAlgn="ctr"/>
                      <a:r>
                        <a:rPr lang="en-US" sz="1600" u="none" strike="noStrike" dirty="0">
                          <a:effectLst/>
                        </a:rPr>
                        <a:t>52.1</a:t>
                      </a:r>
                      <a:endParaRPr lang="en-US" sz="1600" b="0" i="0" u="none" strike="noStrike" dirty="0">
                        <a:solidFill>
                          <a:srgbClr val="000000"/>
                        </a:solidFill>
                        <a:effectLst/>
                        <a:latin typeface="Calibri"/>
                      </a:endParaRPr>
                    </a:p>
                  </a:txBody>
                  <a:tcPr marL="7620" marR="7620" marT="7620" marB="0" anchor="ctr"/>
                </a:tc>
              </a:tr>
              <a:tr h="517582">
                <a:tc>
                  <a:txBody>
                    <a:bodyPr/>
                    <a:lstStyle/>
                    <a:p>
                      <a:pPr algn="l" fontAlgn="ctr"/>
                      <a:r>
                        <a:rPr lang="en-US" sz="1600" u="none" strike="noStrike">
                          <a:effectLst/>
                        </a:rPr>
                        <a:t>Likelihood of being stopped by police if driving after drinking too much*** </a:t>
                      </a:r>
                      <a:endParaRPr lang="en-US" sz="1600" b="0" i="0" u="none" strike="noStrike">
                        <a:solidFill>
                          <a:srgbClr val="000000"/>
                        </a:solidFill>
                        <a:effectLst/>
                        <a:latin typeface="Calibri"/>
                      </a:endParaRPr>
                    </a:p>
                  </a:txBody>
                  <a:tcPr marL="7620" marR="7620" marT="7620" marB="0" anchor="ctr"/>
                </a:tc>
                <a:tc>
                  <a:txBody>
                    <a:bodyPr/>
                    <a:lstStyle/>
                    <a:p>
                      <a:pPr algn="ctr" fontAlgn="ctr"/>
                      <a:r>
                        <a:rPr lang="en-US" sz="1600" b="1" u="none" strike="noStrike" dirty="0">
                          <a:effectLst/>
                        </a:rPr>
                        <a:t>74.1</a:t>
                      </a:r>
                      <a:endParaRPr lang="en-US" sz="1600" b="1" i="0" u="none" strike="noStrike" dirty="0">
                        <a:solidFill>
                          <a:srgbClr val="000000"/>
                        </a:solidFill>
                        <a:effectLst/>
                        <a:latin typeface="Calibri"/>
                      </a:endParaRPr>
                    </a:p>
                  </a:txBody>
                  <a:tcPr marL="7620" marR="7620" marT="7620" marB="0" anchor="ctr"/>
                </a:tc>
                <a:tc>
                  <a:txBody>
                    <a:bodyPr/>
                    <a:lstStyle/>
                    <a:p>
                      <a:pPr algn="ctr" fontAlgn="ctr"/>
                      <a:r>
                        <a:rPr lang="en-US" sz="1600" u="none" strike="noStrike" dirty="0">
                          <a:effectLst/>
                        </a:rPr>
                        <a:t>66.9</a:t>
                      </a:r>
                      <a:endParaRPr lang="en-US" sz="1600" b="0" i="0" u="none" strike="noStrike" dirty="0">
                        <a:solidFill>
                          <a:srgbClr val="000000"/>
                        </a:solidFill>
                        <a:effectLst/>
                        <a:latin typeface="Calibri"/>
                      </a:endParaRPr>
                    </a:p>
                  </a:txBody>
                  <a:tcPr marL="7620" marR="7620" marT="7620" marB="0" anchor="ctr"/>
                </a:tc>
              </a:tr>
              <a:tr h="517582">
                <a:tc>
                  <a:txBody>
                    <a:bodyPr/>
                    <a:lstStyle/>
                    <a:p>
                      <a:pPr algn="l" fontAlgn="ctr"/>
                      <a:r>
                        <a:rPr lang="en-US" sz="1600" u="none" strike="noStrike" dirty="0">
                          <a:effectLst/>
                        </a:rPr>
                        <a:t>Likelihood of being convicted if stopped and charged with DWI </a:t>
                      </a:r>
                      <a:endParaRPr lang="en-US" sz="1600" b="0" i="0" u="none" strike="noStrike" dirty="0">
                        <a:solidFill>
                          <a:srgbClr val="000000"/>
                        </a:solidFill>
                        <a:effectLst/>
                        <a:latin typeface="Calibri"/>
                      </a:endParaRPr>
                    </a:p>
                  </a:txBody>
                  <a:tcPr marL="7620" marR="7620" marT="7620" marB="0" anchor="ctr"/>
                </a:tc>
                <a:tc>
                  <a:txBody>
                    <a:bodyPr/>
                    <a:lstStyle/>
                    <a:p>
                      <a:pPr algn="ctr" fontAlgn="ctr"/>
                      <a:r>
                        <a:rPr lang="en-US" sz="1600" u="none" strike="noStrike">
                          <a:effectLst/>
                        </a:rPr>
                        <a:t>84.5</a:t>
                      </a:r>
                      <a:endParaRPr lang="en-US" sz="1600" b="0" i="0" u="none" strike="noStrike">
                        <a:solidFill>
                          <a:srgbClr val="000000"/>
                        </a:solidFill>
                        <a:effectLst/>
                        <a:latin typeface="Calibri"/>
                      </a:endParaRPr>
                    </a:p>
                  </a:txBody>
                  <a:tcPr marL="7620" marR="7620" marT="7620" marB="0" anchor="ctr"/>
                </a:tc>
                <a:tc>
                  <a:txBody>
                    <a:bodyPr/>
                    <a:lstStyle/>
                    <a:p>
                      <a:pPr algn="ctr" fontAlgn="ctr"/>
                      <a:r>
                        <a:rPr lang="en-US" sz="1600" u="none" strike="noStrike" dirty="0">
                          <a:effectLst/>
                        </a:rPr>
                        <a:t>83.6</a:t>
                      </a:r>
                      <a:endParaRPr lang="en-US" sz="1600" b="0" i="0" u="none" strike="noStrike" dirty="0">
                        <a:solidFill>
                          <a:srgbClr val="000000"/>
                        </a:solidFill>
                        <a:effectLst/>
                        <a:latin typeface="Calibri"/>
                      </a:endParaRPr>
                    </a:p>
                  </a:txBody>
                  <a:tcPr marL="7620" marR="7620" marT="7620" marB="0" anchor="ctr"/>
                </a:tc>
              </a:tr>
            </a:tbl>
          </a:graphicData>
        </a:graphic>
      </p:graphicFrame>
      <p:sp>
        <p:nvSpPr>
          <p:cNvPr id="4" name="TextBox 3"/>
          <p:cNvSpPr txBox="1"/>
          <p:nvPr/>
        </p:nvSpPr>
        <p:spPr>
          <a:xfrm>
            <a:off x="304800" y="6386463"/>
            <a:ext cx="4633000" cy="369332"/>
          </a:xfrm>
          <a:prstGeom prst="rect">
            <a:avLst/>
          </a:prstGeom>
          <a:noFill/>
        </p:spPr>
        <p:txBody>
          <a:bodyPr wrap="none" rtlCol="0">
            <a:spAutoFit/>
          </a:bodyPr>
          <a:lstStyle/>
          <a:p>
            <a:r>
              <a:rPr lang="nn-NO" dirty="0"/>
              <a:t>*p &lt; = .05, **p &lt;= .01, ***p &lt; .001</a:t>
            </a:r>
            <a:endParaRPr lang="en-US" dirty="0"/>
          </a:p>
        </p:txBody>
      </p:sp>
    </p:spTree>
    <p:extLst>
      <p:ext uri="{BB962C8B-B14F-4D97-AF65-F5344CB8AC3E}">
        <p14:creationId xmlns:p14="http://schemas.microsoft.com/office/powerpoint/2010/main" val="2184205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Prescription Pain Killer Outcomes</a:t>
            </a:r>
            <a:endParaRPr lang="en-US" dirty="0"/>
          </a:p>
        </p:txBody>
      </p:sp>
      <p:sp>
        <p:nvSpPr>
          <p:cNvPr id="3" name="Text Placeholder 2"/>
          <p:cNvSpPr>
            <a:spLocks noGrp="1"/>
          </p:cNvSpPr>
          <p:nvPr>
            <p:ph type="body" idx="1"/>
          </p:nvPr>
        </p:nvSpPr>
        <p:spPr/>
        <p:txBody>
          <a:bodyPr/>
          <a:lstStyle/>
          <a:p>
            <a:r>
              <a:rPr lang="en-US" dirty="0"/>
              <a:t>Comparing Target and Comparison Community Estimates</a:t>
            </a:r>
          </a:p>
          <a:p>
            <a:endParaRPr lang="en-US" dirty="0"/>
          </a:p>
        </p:txBody>
      </p:sp>
    </p:spTree>
    <p:extLst>
      <p:ext uri="{BB962C8B-B14F-4D97-AF65-F5344CB8AC3E}">
        <p14:creationId xmlns:p14="http://schemas.microsoft.com/office/powerpoint/2010/main" val="14733597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24475"/>
          </a:xfrm>
        </p:spPr>
        <p:txBody>
          <a:bodyPr/>
          <a:lstStyle/>
          <a:p>
            <a:r>
              <a:rPr lang="en-US" dirty="0" smtClean="0"/>
              <a:t>Prescription Pain Killers:  </a:t>
            </a:r>
            <a:r>
              <a:rPr lang="en-US" dirty="0"/>
              <a:t>Whole Sample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5453657"/>
              </p:ext>
            </p:extLst>
          </p:nvPr>
        </p:nvGraphicFramePr>
        <p:xfrm>
          <a:off x="0" y="1066800"/>
          <a:ext cx="9144000" cy="5638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3940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12" y="304800"/>
            <a:ext cx="9121588" cy="924475"/>
          </a:xfrm>
        </p:spPr>
        <p:txBody>
          <a:bodyPr/>
          <a:lstStyle/>
          <a:p>
            <a:pPr algn="ctr"/>
            <a:r>
              <a:rPr lang="en-US" sz="2800" dirty="0" smtClean="0"/>
              <a:t>Prescription Pain Killers:  </a:t>
            </a:r>
            <a:r>
              <a:rPr lang="en-US" sz="2800" dirty="0"/>
              <a:t>Males vs. Females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1891273"/>
              </p:ext>
            </p:extLst>
          </p:nvPr>
        </p:nvGraphicFramePr>
        <p:xfrm>
          <a:off x="0" y="1219200"/>
          <a:ext cx="9144002" cy="4976345"/>
        </p:xfrm>
        <a:graphic>
          <a:graphicData uri="http://schemas.openxmlformats.org/drawingml/2006/table">
            <a:tbl>
              <a:tblPr>
                <a:tableStyleId>{5C22544A-7EE6-4342-B048-85BDC9FD1C3A}</a:tableStyleId>
              </a:tblPr>
              <a:tblGrid>
                <a:gridCol w="3276601"/>
                <a:gridCol w="1219200"/>
                <a:gridCol w="1524000"/>
                <a:gridCol w="1447800"/>
                <a:gridCol w="1676401"/>
              </a:tblGrid>
              <a:tr h="338275">
                <a:tc rowSpan="2">
                  <a:txBody>
                    <a:bodyPr/>
                    <a:lstStyle/>
                    <a:p>
                      <a:pPr algn="ctr" fontAlgn="ctr"/>
                      <a:r>
                        <a:rPr lang="en-US" sz="1600" u="none" strike="noStrike" dirty="0">
                          <a:effectLst/>
                        </a:rPr>
                        <a:t>Prescription </a:t>
                      </a:r>
                      <a:r>
                        <a:rPr lang="en-US" sz="1600" u="none" strike="noStrike" dirty="0" smtClean="0">
                          <a:effectLst/>
                        </a:rPr>
                        <a:t>Drug Use Indicator</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60000"/>
                        <a:lumOff val="40000"/>
                      </a:schemeClr>
                    </a:solidFill>
                  </a:tcPr>
                </a:tc>
                <a:tc gridSpan="2">
                  <a:txBody>
                    <a:bodyPr/>
                    <a:lstStyle/>
                    <a:p>
                      <a:pPr algn="ctr" fontAlgn="b"/>
                      <a:r>
                        <a:rPr lang="en-US" sz="1600" b="1" u="none" strike="noStrike" dirty="0">
                          <a:effectLst/>
                        </a:rPr>
                        <a:t>Male</a:t>
                      </a:r>
                      <a:endParaRPr lang="en-US" sz="1600" b="1"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gridSpan="2">
                  <a:txBody>
                    <a:bodyPr/>
                    <a:lstStyle/>
                    <a:p>
                      <a:pPr algn="ctr" fontAlgn="b"/>
                      <a:r>
                        <a:rPr lang="en-US" sz="1600" b="1" u="none" strike="noStrike" dirty="0">
                          <a:effectLst/>
                        </a:rPr>
                        <a:t>Female</a:t>
                      </a:r>
                      <a:endParaRPr lang="en-US" sz="1600" b="1"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r>
              <a:tr h="423725">
                <a:tc vMerge="1">
                  <a:txBody>
                    <a:bodyPr/>
                    <a:lstStyle/>
                    <a:p>
                      <a:endParaRPr lang="en-US"/>
                    </a:p>
                  </a:txBody>
                  <a:tcPr/>
                </a:tc>
                <a:tc>
                  <a:txBody>
                    <a:bodyPr/>
                    <a:lstStyle/>
                    <a:p>
                      <a:pPr algn="ctr" fontAlgn="b"/>
                      <a:r>
                        <a:rPr lang="en-US" sz="1600" u="none" strike="noStrike" dirty="0">
                          <a:effectLst/>
                        </a:rPr>
                        <a:t>Target </a:t>
                      </a:r>
                      <a:endParaRPr lang="en-US" sz="16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600" u="none" strike="noStrike" dirty="0" smtClean="0">
                          <a:effectLst/>
                        </a:rPr>
                        <a:t>Comparison </a:t>
                      </a:r>
                      <a:endParaRPr lang="en-US" sz="16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600" u="none" strike="noStrike" dirty="0">
                          <a:effectLst/>
                        </a:rPr>
                        <a:t>Target </a:t>
                      </a:r>
                      <a:endParaRPr lang="en-US" sz="16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600" u="none" strike="noStrike" dirty="0" smtClean="0">
                          <a:effectLst/>
                        </a:rPr>
                        <a:t>Comparison </a:t>
                      </a:r>
                      <a:endParaRPr lang="en-US" sz="1600" b="0" i="0" u="none" strike="noStrike" dirty="0">
                        <a:solidFill>
                          <a:srgbClr val="000000"/>
                        </a:solidFill>
                        <a:effectLst/>
                        <a:latin typeface="Times New Roman"/>
                      </a:endParaRPr>
                    </a:p>
                  </a:txBody>
                  <a:tcPr marL="7620" marR="7620" marT="7620" marB="0" anchor="b">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r>
              <a:tr h="972540">
                <a:tc>
                  <a:txBody>
                    <a:bodyPr/>
                    <a:lstStyle/>
                    <a:p>
                      <a:pPr algn="l" fontAlgn="ctr"/>
                      <a:r>
                        <a:rPr lang="en-US" sz="1600" u="none" strike="noStrike" dirty="0">
                          <a:effectLst/>
                        </a:rPr>
                        <a:t>Great risk of harm using Rx pain killers for a non-medical reason</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2">
                        <a:lumMod val="60000"/>
                        <a:lumOff val="40000"/>
                      </a:schemeClr>
                    </a:solidFill>
                  </a:tcPr>
                </a:tc>
                <a:tc>
                  <a:txBody>
                    <a:bodyPr/>
                    <a:lstStyle/>
                    <a:p>
                      <a:pPr algn="ctr" fontAlgn="ctr"/>
                      <a:r>
                        <a:rPr lang="en-US" sz="1600" b="1" u="none" strike="noStrike" dirty="0">
                          <a:effectLst/>
                        </a:rPr>
                        <a:t>76.7</a:t>
                      </a:r>
                      <a:endParaRPr lang="en-US" sz="1600" b="1"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ctr"/>
                      <a:r>
                        <a:rPr lang="en-US" sz="1600" b="1" u="none" strike="noStrike" dirty="0">
                          <a:effectLst/>
                        </a:rPr>
                        <a:t>86.1***</a:t>
                      </a:r>
                      <a:endParaRPr lang="en-US" sz="1600" b="1"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ctr"/>
                      <a:r>
                        <a:rPr lang="en-US" sz="1600" b="1" u="none" strike="noStrike" dirty="0">
                          <a:effectLst/>
                        </a:rPr>
                        <a:t>78.6</a:t>
                      </a:r>
                      <a:endParaRPr lang="en-US" sz="1600" b="1"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ctr"/>
                      <a:r>
                        <a:rPr lang="en-US" sz="1600" b="1" u="none" strike="noStrike" dirty="0">
                          <a:effectLst/>
                        </a:rPr>
                        <a:t>89.6***</a:t>
                      </a:r>
                      <a:endParaRPr lang="en-US" sz="1600" b="1"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r>
              <a:tr h="648361">
                <a:tc>
                  <a:txBody>
                    <a:bodyPr/>
                    <a:lstStyle/>
                    <a:p>
                      <a:pPr algn="l" fontAlgn="b"/>
                      <a:r>
                        <a:rPr lang="en-US" sz="1600" u="none" strike="noStrike" dirty="0">
                          <a:effectLst/>
                        </a:rPr>
                        <a:t>Past year prevalence of receiving prescription painkiller</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ctr"/>
                      <a:r>
                        <a:rPr lang="en-US" sz="1600" u="none" strike="noStrike">
                          <a:effectLst/>
                        </a:rPr>
                        <a:t>25.8</a:t>
                      </a:r>
                      <a:endParaRPr lang="en-US" sz="16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u="none" strike="noStrike" dirty="0">
                          <a:effectLst/>
                        </a:rPr>
                        <a:t>26.8</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ctr"/>
                      <a:r>
                        <a:rPr lang="en-US" sz="1600" b="1" u="none" strike="noStrike">
                          <a:effectLst/>
                        </a:rPr>
                        <a:t>24.8</a:t>
                      </a:r>
                      <a:endParaRPr lang="en-US" sz="1600" b="1"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b="1" u="none" strike="noStrike" dirty="0">
                          <a:effectLst/>
                        </a:rPr>
                        <a:t>31.5**</a:t>
                      </a:r>
                      <a:endParaRPr lang="en-US" sz="1600" b="1" i="0" u="none" strike="noStrike" dirty="0">
                        <a:solidFill>
                          <a:srgbClr val="000000"/>
                        </a:solidFill>
                        <a:effectLst/>
                        <a:latin typeface="Times New Roman"/>
                      </a:endParaRPr>
                    </a:p>
                  </a:txBody>
                  <a:tcPr marL="7620" marR="7620" marT="7620" marB="0" anchor="ctr"/>
                </a:tc>
              </a:tr>
              <a:tr h="648361">
                <a:tc>
                  <a:txBody>
                    <a:bodyPr/>
                    <a:lstStyle/>
                    <a:p>
                      <a:pPr algn="l" fontAlgn="ctr"/>
                      <a:r>
                        <a:rPr lang="en-US" sz="1600" u="none" strike="noStrike" dirty="0">
                          <a:effectLst/>
                        </a:rPr>
                        <a:t>Past 30-day painkiller use to get high</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ctr"/>
                      <a:r>
                        <a:rPr lang="en-US" sz="1600" b="1" u="none" strike="noStrike" dirty="0">
                          <a:effectLst/>
                        </a:rPr>
                        <a:t>5.1</a:t>
                      </a:r>
                      <a:endParaRPr lang="en-US" sz="1600" b="1"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b="1" u="none" strike="noStrike" dirty="0">
                          <a:effectLst/>
                        </a:rPr>
                        <a:t>7.9*</a:t>
                      </a:r>
                      <a:endParaRPr lang="en-US" sz="1600" b="1"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ctr"/>
                      <a:r>
                        <a:rPr lang="en-US" sz="1600" b="1" u="none" strike="noStrike">
                          <a:effectLst/>
                        </a:rPr>
                        <a:t>4.1</a:t>
                      </a:r>
                      <a:endParaRPr lang="en-US" sz="1600" b="1"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b="1" u="none" strike="noStrike" dirty="0">
                          <a:effectLst/>
                        </a:rPr>
                        <a:t>6.0*</a:t>
                      </a:r>
                      <a:endParaRPr lang="en-US" sz="1600" b="1" i="0" u="none" strike="noStrike" dirty="0">
                        <a:solidFill>
                          <a:srgbClr val="000000"/>
                        </a:solidFill>
                        <a:effectLst/>
                        <a:latin typeface="Times New Roman"/>
                      </a:endParaRPr>
                    </a:p>
                  </a:txBody>
                  <a:tcPr marL="7620" marR="7620" marT="7620" marB="0" anchor="ctr"/>
                </a:tc>
              </a:tr>
              <a:tr h="648361">
                <a:tc>
                  <a:txBody>
                    <a:bodyPr/>
                    <a:lstStyle/>
                    <a:p>
                      <a:pPr algn="l" fontAlgn="ctr"/>
                      <a:r>
                        <a:rPr lang="en-US" sz="1600" u="none" strike="noStrike" dirty="0">
                          <a:effectLst/>
                        </a:rPr>
                        <a:t>Past 30-day prescription painkiller use </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ctr"/>
                      <a:r>
                        <a:rPr lang="en-US" sz="1600" u="none" strike="noStrike">
                          <a:effectLst/>
                        </a:rPr>
                        <a:t>13.0</a:t>
                      </a:r>
                      <a:endParaRPr lang="en-US" sz="16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u="none" strike="noStrike" dirty="0">
                          <a:effectLst/>
                        </a:rPr>
                        <a:t>15.2</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ctr"/>
                      <a:r>
                        <a:rPr lang="en-US" sz="1600" b="1" u="none" strike="noStrike">
                          <a:effectLst/>
                        </a:rPr>
                        <a:t>10.3</a:t>
                      </a:r>
                      <a:endParaRPr lang="en-US" sz="1600" b="1"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b="1" u="none" strike="noStrike" dirty="0">
                          <a:effectLst/>
                        </a:rPr>
                        <a:t>15.0**</a:t>
                      </a:r>
                      <a:endParaRPr lang="en-US" sz="1600" b="1" i="0" u="none" strike="noStrike" dirty="0">
                        <a:solidFill>
                          <a:srgbClr val="000000"/>
                        </a:solidFill>
                        <a:effectLst/>
                        <a:latin typeface="Times New Roman"/>
                      </a:endParaRPr>
                    </a:p>
                  </a:txBody>
                  <a:tcPr marL="7620" marR="7620" marT="7620" marB="0" anchor="ctr"/>
                </a:tc>
              </a:tr>
              <a:tr h="648361">
                <a:tc>
                  <a:txBody>
                    <a:bodyPr/>
                    <a:lstStyle/>
                    <a:p>
                      <a:pPr algn="l" fontAlgn="ctr"/>
                      <a:r>
                        <a:rPr lang="en-US" sz="1600" u="none" strike="noStrike" dirty="0">
                          <a:effectLst/>
                        </a:rPr>
                        <a:t>Given or shared prescription drugs with someone</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ctr"/>
                      <a:r>
                        <a:rPr lang="en-US" sz="1600" u="none" strike="noStrike">
                          <a:effectLst/>
                        </a:rPr>
                        <a:t>4.8</a:t>
                      </a:r>
                      <a:endParaRPr lang="en-US" sz="16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u="none" strike="noStrike" dirty="0">
                          <a:effectLst/>
                        </a:rPr>
                        <a:t>5.6</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ctr"/>
                      <a:r>
                        <a:rPr lang="en-US" sz="1600" u="none" strike="noStrike" dirty="0">
                          <a:effectLst/>
                        </a:rPr>
                        <a:t>4.3</a:t>
                      </a:r>
                      <a:endParaRPr lang="en-US" sz="16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u="none" strike="noStrike">
                          <a:effectLst/>
                        </a:rPr>
                        <a:t>6.2</a:t>
                      </a:r>
                      <a:endParaRPr lang="en-US" sz="1600" b="0" i="0" u="none" strike="noStrike">
                        <a:solidFill>
                          <a:srgbClr val="000000"/>
                        </a:solidFill>
                        <a:effectLst/>
                        <a:latin typeface="Times New Roman"/>
                      </a:endParaRPr>
                    </a:p>
                  </a:txBody>
                  <a:tcPr marL="7620" marR="7620" marT="7620" marB="0" anchor="ctr"/>
                </a:tc>
              </a:tr>
              <a:tr h="648361">
                <a:tc>
                  <a:txBody>
                    <a:bodyPr/>
                    <a:lstStyle/>
                    <a:p>
                      <a:pPr algn="l" fontAlgn="ctr"/>
                      <a:r>
                        <a:rPr lang="en-US" sz="1600" u="none" strike="noStrike" dirty="0">
                          <a:effectLst/>
                        </a:rPr>
                        <a:t>Medication locked or safely stored away </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ctr"/>
                      <a:r>
                        <a:rPr lang="en-US" sz="1600" u="none" strike="noStrike">
                          <a:effectLst/>
                        </a:rPr>
                        <a:t>55.4</a:t>
                      </a:r>
                      <a:endParaRPr lang="en-US" sz="16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u="none" strike="noStrike" dirty="0">
                          <a:effectLst/>
                        </a:rPr>
                        <a:t>52.0</a:t>
                      </a:r>
                      <a:endParaRPr lang="en-US" sz="16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ctr"/>
                      <a:r>
                        <a:rPr lang="en-US" sz="1600" u="none" strike="noStrike">
                          <a:effectLst/>
                        </a:rPr>
                        <a:t>56.7</a:t>
                      </a:r>
                      <a:endParaRPr lang="en-US" sz="16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ctr"/>
                      <a:r>
                        <a:rPr lang="en-US" sz="1600" u="none" strike="noStrike" dirty="0">
                          <a:effectLst/>
                        </a:rPr>
                        <a:t>59.2</a:t>
                      </a:r>
                      <a:endParaRPr lang="en-US" sz="1600" b="0" i="0" u="none" strike="noStrike" dirty="0">
                        <a:solidFill>
                          <a:srgbClr val="000000"/>
                        </a:solidFill>
                        <a:effectLst/>
                        <a:latin typeface="Times New Roman"/>
                      </a:endParaRPr>
                    </a:p>
                  </a:txBody>
                  <a:tcPr marL="7620" marR="7620" marT="7620" marB="0" anchor="ctr"/>
                </a:tc>
              </a:tr>
            </a:tbl>
          </a:graphicData>
        </a:graphic>
      </p:graphicFrame>
      <p:sp>
        <p:nvSpPr>
          <p:cNvPr id="5" name="TextBox 4"/>
          <p:cNvSpPr txBox="1"/>
          <p:nvPr/>
        </p:nvSpPr>
        <p:spPr>
          <a:xfrm>
            <a:off x="0" y="6286073"/>
            <a:ext cx="4633000" cy="369332"/>
          </a:xfrm>
          <a:prstGeom prst="rect">
            <a:avLst/>
          </a:prstGeom>
          <a:noFill/>
        </p:spPr>
        <p:txBody>
          <a:bodyPr wrap="none" rtlCol="0">
            <a:spAutoFit/>
          </a:bodyPr>
          <a:lstStyle/>
          <a:p>
            <a:r>
              <a:rPr lang="nn-NO" dirty="0" smtClean="0"/>
              <a:t>*p &lt; = .05, **p &lt;= .01, ***p &lt; .001</a:t>
            </a:r>
            <a:endParaRPr lang="en-US" dirty="0"/>
          </a:p>
        </p:txBody>
      </p:sp>
    </p:spTree>
    <p:extLst>
      <p:ext uri="{BB962C8B-B14F-4D97-AF65-F5344CB8AC3E}">
        <p14:creationId xmlns:p14="http://schemas.microsoft.com/office/powerpoint/2010/main" val="1440002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54433041"/>
              </p:ext>
            </p:extLst>
          </p:nvPr>
        </p:nvGraphicFramePr>
        <p:xfrm>
          <a:off x="-1" y="1676401"/>
          <a:ext cx="9144003" cy="4419599"/>
        </p:xfrm>
        <a:graphic>
          <a:graphicData uri="http://schemas.openxmlformats.org/drawingml/2006/table">
            <a:tbl>
              <a:tblPr>
                <a:tableStyleId>{5C22544A-7EE6-4342-B048-85BDC9FD1C3A}</a:tableStyleId>
              </a:tblPr>
              <a:tblGrid>
                <a:gridCol w="2667001"/>
                <a:gridCol w="685800"/>
                <a:gridCol w="914400"/>
                <a:gridCol w="685800"/>
                <a:gridCol w="914400"/>
                <a:gridCol w="685800"/>
                <a:gridCol w="914400"/>
                <a:gridCol w="685800"/>
                <a:gridCol w="990602"/>
              </a:tblGrid>
              <a:tr h="425679">
                <a:tc rowSpan="2">
                  <a:txBody>
                    <a:bodyPr/>
                    <a:lstStyle/>
                    <a:p>
                      <a:pPr algn="ctr" fontAlgn="ctr"/>
                      <a:r>
                        <a:rPr lang="en-US" sz="1400" u="none" strike="noStrike" dirty="0">
                          <a:effectLst/>
                        </a:rPr>
                        <a:t>Prescription drug </a:t>
                      </a:r>
                      <a:r>
                        <a:rPr lang="en-US" sz="1400" u="none" strike="noStrike" dirty="0" smtClean="0">
                          <a:effectLst/>
                        </a:rPr>
                        <a:t>use Indicator</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60000"/>
                        <a:lumOff val="40000"/>
                      </a:schemeClr>
                    </a:solidFill>
                  </a:tcPr>
                </a:tc>
                <a:tc gridSpan="2">
                  <a:txBody>
                    <a:bodyPr/>
                    <a:lstStyle/>
                    <a:p>
                      <a:pPr algn="ctr" fontAlgn="b"/>
                      <a:r>
                        <a:rPr lang="en-US" sz="1400" b="1" u="none" strike="noStrike" dirty="0">
                          <a:effectLst/>
                        </a:rPr>
                        <a:t>Non-Hispanic White </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gridSpan="2">
                  <a:txBody>
                    <a:bodyPr/>
                    <a:lstStyle/>
                    <a:p>
                      <a:pPr algn="ctr" fontAlgn="b"/>
                      <a:r>
                        <a:rPr lang="en-US" sz="1400" b="1" u="none" strike="noStrike" dirty="0">
                          <a:effectLst/>
                        </a:rPr>
                        <a:t>Hispanic </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gridSpan="2">
                  <a:txBody>
                    <a:bodyPr/>
                    <a:lstStyle/>
                    <a:p>
                      <a:pPr algn="ctr" fontAlgn="b"/>
                      <a:r>
                        <a:rPr lang="en-US" sz="1400" b="1" u="none" strike="noStrike" dirty="0">
                          <a:effectLst/>
                        </a:rPr>
                        <a:t>Native American</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gridSpan="2">
                  <a:txBody>
                    <a:bodyPr/>
                    <a:lstStyle/>
                    <a:p>
                      <a:pPr algn="ctr" fontAlgn="b"/>
                      <a:r>
                        <a:rPr lang="en-US" sz="1400" b="1" u="none" strike="noStrike" dirty="0">
                          <a:effectLst/>
                        </a:rPr>
                        <a:t>Other </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r>
              <a:tr h="683650">
                <a:tc vMerge="1">
                  <a:txBody>
                    <a:bodyPr/>
                    <a:lstStyle/>
                    <a:p>
                      <a:endParaRPr lang="en-US"/>
                    </a:p>
                  </a:txBody>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a:effectLst/>
                        </a:rPr>
                        <a:t>Target </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fontAlgn="b"/>
                      <a:r>
                        <a:rPr lang="en-US" sz="1400" u="none" strike="noStrike" dirty="0" err="1" smtClean="0">
                          <a:effectLst/>
                        </a:rPr>
                        <a:t>Compari</a:t>
                      </a:r>
                      <a:r>
                        <a:rPr lang="en-US" sz="1400" u="none" strike="noStrike" dirty="0" smtClean="0">
                          <a:effectLst/>
                        </a:rPr>
                        <a:t>-son</a:t>
                      </a:r>
                      <a:endParaRPr lang="en-US" sz="1400" b="0" i="0" u="none" strike="noStrike" dirty="0">
                        <a:solidFill>
                          <a:srgbClr val="000000"/>
                        </a:solidFill>
                        <a:effectLst/>
                        <a:latin typeface="Times New Roman"/>
                      </a:endParaRPr>
                    </a:p>
                  </a:txBody>
                  <a:tcPr marL="7066" marR="7066" marT="706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60000"/>
                        <a:lumOff val="40000"/>
                      </a:schemeClr>
                    </a:solidFill>
                  </a:tcPr>
                </a:tc>
              </a:tr>
              <a:tr h="698842">
                <a:tc>
                  <a:txBody>
                    <a:bodyPr/>
                    <a:lstStyle/>
                    <a:p>
                      <a:pPr algn="l" fontAlgn="b"/>
                      <a:r>
                        <a:rPr lang="en-US" sz="1400" u="none" strike="noStrike" dirty="0">
                          <a:effectLst/>
                        </a:rPr>
                        <a:t>Great risk of harm using Rx pain killers for a non-medical reason</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2">
                        <a:lumMod val="60000"/>
                        <a:lumOff val="40000"/>
                      </a:schemeClr>
                    </a:solidFill>
                  </a:tcPr>
                </a:tc>
                <a:tc>
                  <a:txBody>
                    <a:bodyPr/>
                    <a:lstStyle/>
                    <a:p>
                      <a:pPr algn="ctr" fontAlgn="b"/>
                      <a:r>
                        <a:rPr lang="en-US" sz="1400" b="1" u="none" strike="noStrike" dirty="0">
                          <a:effectLst/>
                        </a:rPr>
                        <a:t>76.1</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400" b="1" u="none" strike="noStrike" dirty="0">
                          <a:effectLst/>
                        </a:rPr>
                        <a:t>90.1***</a:t>
                      </a:r>
                      <a:endParaRPr lang="en-US" sz="1400" b="1"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400" b="1" u="none" strike="noStrike" dirty="0">
                          <a:effectLst/>
                        </a:rPr>
                        <a:t>77.3</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400" b="1" u="none" strike="noStrike" dirty="0">
                          <a:effectLst/>
                        </a:rPr>
                        <a:t>86.6***</a:t>
                      </a:r>
                      <a:endParaRPr lang="en-US" sz="1400" b="1"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400" u="none" strike="noStrike" dirty="0">
                          <a:effectLst/>
                        </a:rPr>
                        <a:t>84.2</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400" u="none" strike="noStrike" dirty="0">
                          <a:effectLst/>
                        </a:rPr>
                        <a:t>83.9</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n-US" sz="1400" u="none" strike="noStrike">
                          <a:effectLst/>
                        </a:rPr>
                        <a:t>88.4</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400" u="none" strike="noStrike">
                          <a:effectLst/>
                        </a:rPr>
                        <a:t>81.3</a:t>
                      </a:r>
                      <a:endParaRPr lang="en-US" sz="1400" b="0" i="0" u="none" strike="noStrike">
                        <a:solidFill>
                          <a:srgbClr val="000000"/>
                        </a:solidFill>
                        <a:effectLst/>
                        <a:latin typeface="Times New Roman"/>
                      </a:endParaRPr>
                    </a:p>
                  </a:txBody>
                  <a:tcPr marL="7066" marR="7066" marT="7066" marB="0" anchor="ctr">
                    <a:lnT w="12700" cap="flat" cmpd="sng" algn="ctr">
                      <a:solidFill>
                        <a:schemeClr val="bg1"/>
                      </a:solidFill>
                      <a:prstDash val="solid"/>
                      <a:round/>
                      <a:headEnd type="none" w="med" len="med"/>
                      <a:tailEnd type="none" w="med" len="med"/>
                    </a:lnT>
                  </a:tcPr>
                </a:tc>
              </a:tr>
              <a:tr h="698842">
                <a:tc>
                  <a:txBody>
                    <a:bodyPr/>
                    <a:lstStyle/>
                    <a:p>
                      <a:pPr algn="l" fontAlgn="b"/>
                      <a:r>
                        <a:rPr lang="en-US" sz="1400" u="none" strike="noStrike" dirty="0">
                          <a:effectLst/>
                        </a:rPr>
                        <a:t>Past year prevalence of receiving prescription painkiller</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b"/>
                      <a:r>
                        <a:rPr lang="en-US" sz="1400" b="1" u="none" strike="noStrike" dirty="0">
                          <a:effectLst/>
                        </a:rPr>
                        <a:t>24.1</a:t>
                      </a:r>
                      <a:endParaRPr lang="en-US" sz="1400" b="1"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b="1" u="none" strike="noStrike" dirty="0">
                          <a:effectLst/>
                        </a:rPr>
                        <a:t>32.4***</a:t>
                      </a:r>
                      <a:endParaRPr lang="en-US" sz="1400" b="1"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29.3</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27.7</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23.9</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31.0</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dirty="0">
                          <a:effectLst/>
                        </a:rPr>
                        <a:t>20.5</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31.0</a:t>
                      </a:r>
                      <a:endParaRPr lang="en-US" sz="1400" b="0" i="0" u="none" strike="noStrike" dirty="0">
                        <a:solidFill>
                          <a:srgbClr val="000000"/>
                        </a:solidFill>
                        <a:effectLst/>
                        <a:latin typeface="Times New Roman"/>
                      </a:endParaRPr>
                    </a:p>
                  </a:txBody>
                  <a:tcPr marL="7066" marR="7066" marT="7066" marB="0" anchor="ctr"/>
                </a:tc>
              </a:tr>
              <a:tr h="425679">
                <a:tc>
                  <a:txBody>
                    <a:bodyPr/>
                    <a:lstStyle/>
                    <a:p>
                      <a:pPr algn="l" fontAlgn="b"/>
                      <a:r>
                        <a:rPr lang="en-US" sz="1400" u="none" strike="noStrike" dirty="0">
                          <a:effectLst/>
                        </a:rPr>
                        <a:t>Past 30-day painkiller use to get high</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b"/>
                      <a:r>
                        <a:rPr lang="en-US" sz="1400" b="1" u="none" strike="noStrike">
                          <a:effectLst/>
                        </a:rPr>
                        <a:t>1.9</a:t>
                      </a:r>
                      <a:endParaRPr lang="en-US" sz="1400" b="1"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b="1" u="none" strike="noStrike" dirty="0">
                          <a:effectLst/>
                        </a:rPr>
                        <a:t>5.4***</a:t>
                      </a:r>
                      <a:endParaRPr lang="en-US" sz="1400" b="1"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9.9</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7.2</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9.0</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11.0</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dirty="0">
                          <a:effectLst/>
                        </a:rPr>
                        <a:t>6.7</a:t>
                      </a:r>
                      <a:endParaRPr lang="en-US" sz="1400" b="0" i="0" u="none" strike="noStrike" dirty="0">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14.3</a:t>
                      </a:r>
                      <a:endParaRPr lang="en-US" sz="1400" b="0" i="0" u="none" strike="noStrike" dirty="0">
                        <a:solidFill>
                          <a:srgbClr val="000000"/>
                        </a:solidFill>
                        <a:effectLst/>
                        <a:latin typeface="Times New Roman"/>
                      </a:endParaRPr>
                    </a:p>
                  </a:txBody>
                  <a:tcPr marL="7066" marR="7066" marT="7066" marB="0" anchor="ctr"/>
                </a:tc>
              </a:tr>
              <a:tr h="425679">
                <a:tc>
                  <a:txBody>
                    <a:bodyPr/>
                    <a:lstStyle/>
                    <a:p>
                      <a:pPr algn="l" fontAlgn="b"/>
                      <a:r>
                        <a:rPr lang="en-US" sz="1400" u="none" strike="noStrike" dirty="0">
                          <a:effectLst/>
                        </a:rPr>
                        <a:t>Past 30-day prescription painkiller use </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b"/>
                      <a:r>
                        <a:rPr lang="en-US" sz="1400" b="1" u="none" strike="noStrike">
                          <a:effectLst/>
                        </a:rPr>
                        <a:t>10.2</a:t>
                      </a:r>
                      <a:endParaRPr lang="en-US" sz="1400" b="1"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b="1" u="none" strike="noStrike" dirty="0">
                          <a:effectLst/>
                        </a:rPr>
                        <a:t>15.6**</a:t>
                      </a:r>
                      <a:endParaRPr lang="en-US" sz="1400" b="1"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14.9</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14.2</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14.1</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16.1</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7.6</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16.9</a:t>
                      </a:r>
                      <a:endParaRPr lang="en-US" sz="1400" b="0" i="0" u="none" strike="noStrike" dirty="0">
                        <a:solidFill>
                          <a:srgbClr val="000000"/>
                        </a:solidFill>
                        <a:effectLst/>
                        <a:latin typeface="Times New Roman"/>
                      </a:endParaRPr>
                    </a:p>
                  </a:txBody>
                  <a:tcPr marL="7066" marR="7066" marT="7066" marB="0" anchor="ctr"/>
                </a:tc>
              </a:tr>
              <a:tr h="529978">
                <a:tc>
                  <a:txBody>
                    <a:bodyPr/>
                    <a:lstStyle/>
                    <a:p>
                      <a:pPr algn="l" fontAlgn="b"/>
                      <a:r>
                        <a:rPr lang="en-US" sz="1400" u="none" strike="noStrike" dirty="0">
                          <a:effectLst/>
                        </a:rPr>
                        <a:t>Given or shared prescription drugs with someone</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b"/>
                      <a:r>
                        <a:rPr lang="en-US" sz="1400" b="1" u="none" strike="noStrike">
                          <a:effectLst/>
                        </a:rPr>
                        <a:t>3.3</a:t>
                      </a:r>
                      <a:endParaRPr lang="en-US" sz="1400" b="1"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b="1" u="none" strike="noStrike" dirty="0">
                          <a:effectLst/>
                        </a:rPr>
                        <a:t>5.9*</a:t>
                      </a:r>
                      <a:endParaRPr lang="en-US" sz="1400" b="1"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7.0</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5.1</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5.1</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9.0</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8.3</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7.5</a:t>
                      </a:r>
                      <a:endParaRPr lang="en-US" sz="1400" b="0" i="0" u="none" strike="noStrike" dirty="0">
                        <a:solidFill>
                          <a:srgbClr val="000000"/>
                        </a:solidFill>
                        <a:effectLst/>
                        <a:latin typeface="Times New Roman"/>
                      </a:endParaRPr>
                    </a:p>
                  </a:txBody>
                  <a:tcPr marL="7066" marR="7066" marT="7066" marB="0" anchor="ctr"/>
                </a:tc>
              </a:tr>
              <a:tr h="506929">
                <a:tc>
                  <a:txBody>
                    <a:bodyPr/>
                    <a:lstStyle/>
                    <a:p>
                      <a:pPr algn="l" fontAlgn="b"/>
                      <a:r>
                        <a:rPr lang="en-US" sz="1400" u="none" strike="noStrike" dirty="0">
                          <a:effectLst/>
                        </a:rPr>
                        <a:t>Medication locked or safely stored away </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solidFill>
                      <a:schemeClr val="bg2">
                        <a:lumMod val="60000"/>
                        <a:lumOff val="40000"/>
                      </a:schemeClr>
                    </a:solidFill>
                  </a:tcPr>
                </a:tc>
                <a:tc>
                  <a:txBody>
                    <a:bodyPr/>
                    <a:lstStyle/>
                    <a:p>
                      <a:pPr algn="ctr" fontAlgn="b"/>
                      <a:r>
                        <a:rPr lang="en-US" sz="1400" u="none" strike="noStrike">
                          <a:effectLst/>
                        </a:rPr>
                        <a:t>53.1</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50.0</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64.1</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60.2</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65.0</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63.8</a:t>
                      </a:r>
                      <a:endParaRPr lang="en-US" sz="1400" b="0" i="0" u="none" strike="noStrike" dirty="0">
                        <a:solidFill>
                          <a:srgbClr val="000000"/>
                        </a:solidFill>
                        <a:effectLst/>
                        <a:latin typeface="Times New Roman"/>
                      </a:endParaRPr>
                    </a:p>
                  </a:txBody>
                  <a:tcPr marL="7066" marR="7066" marT="7066" marB="0" anchor="ctr">
                    <a:lnR w="12700" cap="flat" cmpd="sng" algn="ctr">
                      <a:solidFill>
                        <a:schemeClr val="bg1"/>
                      </a:solidFill>
                      <a:prstDash val="solid"/>
                      <a:round/>
                      <a:headEnd type="none" w="med" len="med"/>
                      <a:tailEnd type="none" w="med" len="med"/>
                    </a:lnR>
                  </a:tcPr>
                </a:tc>
                <a:tc>
                  <a:txBody>
                    <a:bodyPr/>
                    <a:lstStyle/>
                    <a:p>
                      <a:pPr algn="ctr" fontAlgn="b"/>
                      <a:r>
                        <a:rPr lang="en-US" sz="1400" u="none" strike="noStrike">
                          <a:effectLst/>
                        </a:rPr>
                        <a:t>54.5</a:t>
                      </a:r>
                      <a:endParaRPr lang="en-US" sz="1400" b="0" i="0" u="none" strike="noStrike">
                        <a:solidFill>
                          <a:srgbClr val="000000"/>
                        </a:solidFill>
                        <a:effectLst/>
                        <a:latin typeface="Times New Roman"/>
                      </a:endParaRPr>
                    </a:p>
                  </a:txBody>
                  <a:tcPr marL="7066" marR="7066" marT="7066" marB="0" anchor="ctr">
                    <a:lnL w="12700" cap="flat" cmpd="sng" algn="ctr">
                      <a:solidFill>
                        <a:schemeClr val="bg1"/>
                      </a:solidFill>
                      <a:prstDash val="solid"/>
                      <a:round/>
                      <a:headEnd type="none" w="med" len="med"/>
                      <a:tailEnd type="none" w="med" len="med"/>
                    </a:lnL>
                  </a:tcPr>
                </a:tc>
                <a:tc>
                  <a:txBody>
                    <a:bodyPr/>
                    <a:lstStyle/>
                    <a:p>
                      <a:pPr algn="ctr" fontAlgn="b"/>
                      <a:r>
                        <a:rPr lang="en-US" sz="1400" u="none" strike="noStrike" dirty="0">
                          <a:effectLst/>
                        </a:rPr>
                        <a:t>53.7</a:t>
                      </a:r>
                      <a:endParaRPr lang="en-US" sz="1400" b="0" i="0" u="none" strike="noStrike" dirty="0">
                        <a:solidFill>
                          <a:srgbClr val="000000"/>
                        </a:solidFill>
                        <a:effectLst/>
                        <a:latin typeface="Times New Roman"/>
                      </a:endParaRPr>
                    </a:p>
                  </a:txBody>
                  <a:tcPr marL="7066" marR="7066" marT="7066" marB="0" anchor="ctr"/>
                </a:tc>
              </a:tr>
            </a:tbl>
          </a:graphicData>
        </a:graphic>
      </p:graphicFrame>
      <p:sp>
        <p:nvSpPr>
          <p:cNvPr id="5" name="TextBox 4"/>
          <p:cNvSpPr txBox="1"/>
          <p:nvPr/>
        </p:nvSpPr>
        <p:spPr>
          <a:xfrm>
            <a:off x="76200" y="6216134"/>
            <a:ext cx="4633000" cy="369332"/>
          </a:xfrm>
          <a:prstGeom prst="rect">
            <a:avLst/>
          </a:prstGeom>
          <a:noFill/>
        </p:spPr>
        <p:txBody>
          <a:bodyPr wrap="none" rtlCol="0">
            <a:spAutoFit/>
          </a:bodyPr>
          <a:lstStyle/>
          <a:p>
            <a:r>
              <a:rPr lang="nn-NO" dirty="0"/>
              <a:t>*p &lt; = .05, **p &lt;= .01, ***p &lt; .001</a:t>
            </a:r>
            <a:endParaRPr lang="en-US" dirty="0"/>
          </a:p>
        </p:txBody>
      </p:sp>
      <p:sp>
        <p:nvSpPr>
          <p:cNvPr id="6" name="Title 1"/>
          <p:cNvSpPr>
            <a:spLocks noGrp="1"/>
          </p:cNvSpPr>
          <p:nvPr>
            <p:ph type="title"/>
          </p:nvPr>
        </p:nvSpPr>
        <p:spPr>
          <a:xfrm>
            <a:off x="76200" y="228600"/>
            <a:ext cx="8991600" cy="924475"/>
          </a:xfrm>
        </p:spPr>
        <p:txBody>
          <a:bodyPr/>
          <a:lstStyle/>
          <a:p>
            <a:pPr algn="ctr"/>
            <a:r>
              <a:rPr lang="en-US" dirty="0" smtClean="0"/>
              <a:t>Prescription Pain Killers:  Race &amp; Ethnicity</a:t>
            </a:r>
            <a:endParaRPr lang="en-US" dirty="0"/>
          </a:p>
        </p:txBody>
      </p:sp>
    </p:spTree>
    <p:extLst>
      <p:ext uri="{BB962C8B-B14F-4D97-AF65-F5344CB8AC3E}">
        <p14:creationId xmlns:p14="http://schemas.microsoft.com/office/powerpoint/2010/main" val="45320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477962"/>
          </a:xfrm>
        </p:spPr>
        <p:txBody>
          <a:bodyPr>
            <a:normAutofit/>
          </a:bodyPr>
          <a:lstStyle/>
          <a:p>
            <a:pPr algn="ctr"/>
            <a:r>
              <a:rPr lang="en-US" dirty="0" smtClean="0"/>
              <a:t>New Mexico Statewide Prevention Priorities</a:t>
            </a:r>
            <a:endParaRPr lang="en-US" dirty="0"/>
          </a:p>
        </p:txBody>
      </p:sp>
      <p:sp>
        <p:nvSpPr>
          <p:cNvPr id="3" name="Content Placeholder 2"/>
          <p:cNvSpPr>
            <a:spLocks noGrp="1"/>
          </p:cNvSpPr>
          <p:nvPr>
            <p:ph idx="1"/>
          </p:nvPr>
        </p:nvSpPr>
        <p:spPr>
          <a:xfrm>
            <a:off x="914400" y="1905000"/>
            <a:ext cx="7714488" cy="4267200"/>
          </a:xfrm>
        </p:spPr>
        <p:txBody>
          <a:bodyPr/>
          <a:lstStyle/>
          <a:p>
            <a:pPr lvl="0"/>
            <a:r>
              <a:rPr lang="en-US" sz="2800" dirty="0"/>
              <a:t>Underage Drinking</a:t>
            </a:r>
          </a:p>
          <a:p>
            <a:pPr lvl="0"/>
            <a:r>
              <a:rPr lang="en-US" sz="2800" dirty="0"/>
              <a:t>Binge Drinking (all ages)</a:t>
            </a:r>
          </a:p>
          <a:p>
            <a:pPr lvl="0"/>
            <a:r>
              <a:rPr lang="en-US" sz="2800" dirty="0"/>
              <a:t>DWI (all ages)</a:t>
            </a:r>
          </a:p>
          <a:p>
            <a:pPr lvl="0"/>
            <a:r>
              <a:rPr lang="en-US" sz="2800" dirty="0"/>
              <a:t>Rx </a:t>
            </a:r>
            <a:r>
              <a:rPr lang="en-US" sz="2800" dirty="0" smtClean="0"/>
              <a:t>drug misuse (</a:t>
            </a:r>
            <a:r>
              <a:rPr lang="en-US" sz="2800" dirty="0"/>
              <a:t>p</a:t>
            </a:r>
            <a:r>
              <a:rPr lang="en-US" sz="2800" dirty="0" smtClean="0"/>
              <a:t>ain killers)</a:t>
            </a:r>
            <a:endParaRPr lang="en-US" sz="2800" dirty="0"/>
          </a:p>
          <a:p>
            <a:pPr marL="82296" indent="0">
              <a:buNone/>
            </a:pPr>
            <a:endParaRPr lang="en-US" dirty="0"/>
          </a:p>
        </p:txBody>
      </p:sp>
    </p:spTree>
    <p:extLst>
      <p:ext uri="{BB962C8B-B14F-4D97-AF65-F5344CB8AC3E}">
        <p14:creationId xmlns:p14="http://schemas.microsoft.com/office/powerpoint/2010/main" val="1400422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308581"/>
            <a:ext cx="7391400" cy="1468800"/>
          </a:xfrm>
        </p:spPr>
        <p:txBody>
          <a:bodyPr/>
          <a:lstStyle/>
          <a:p>
            <a:r>
              <a:rPr lang="en-US" dirty="0" smtClean="0"/>
              <a:t>Additional PRESCRIPTION DRUG Results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36822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924475"/>
          </a:xfrm>
        </p:spPr>
        <p:txBody>
          <a:bodyPr/>
          <a:lstStyle/>
          <a:p>
            <a:pPr algn="ctr"/>
            <a:r>
              <a:rPr lang="en-US" dirty="0" smtClean="0"/>
              <a:t>Prescription Pain Killer Use by Gender</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1683215852"/>
              </p:ext>
            </p:extLst>
          </p:nvPr>
        </p:nvGraphicFramePr>
        <p:xfrm>
          <a:off x="0" y="12954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4231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924475"/>
          </a:xfrm>
        </p:spPr>
        <p:txBody>
          <a:bodyPr/>
          <a:lstStyle/>
          <a:p>
            <a:pPr algn="ctr"/>
            <a:r>
              <a:rPr lang="en-US" dirty="0" smtClean="0"/>
              <a:t>Prescription Pain Killer Use by Gender</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825783575"/>
              </p:ext>
            </p:extLst>
          </p:nvPr>
        </p:nvGraphicFramePr>
        <p:xfrm>
          <a:off x="0" y="1447800"/>
          <a:ext cx="90678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8336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125113" cy="924475"/>
          </a:xfrm>
        </p:spPr>
        <p:txBody>
          <a:bodyPr/>
          <a:lstStyle/>
          <a:p>
            <a:pPr algn="ctr"/>
            <a:r>
              <a:rPr lang="en-US" dirty="0" smtClean="0"/>
              <a:t>Prescription Pain Killer Outcomes by Race/Ethnicity</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1145973606"/>
              </p:ext>
            </p:extLst>
          </p:nvPr>
        </p:nvGraphicFramePr>
        <p:xfrm>
          <a:off x="0" y="1447800"/>
          <a:ext cx="9144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6095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924475"/>
          </a:xfrm>
        </p:spPr>
        <p:txBody>
          <a:bodyPr/>
          <a:lstStyle/>
          <a:p>
            <a:pPr algn="ctr"/>
            <a:r>
              <a:rPr lang="en-US" dirty="0" smtClean="0"/>
              <a:t>Percent Rx Pain Killer Use by Age Group</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90455332"/>
              </p:ext>
            </p:extLst>
          </p:nvPr>
        </p:nvGraphicFramePr>
        <p:xfrm>
          <a:off x="76199" y="1795460"/>
          <a:ext cx="8991600" cy="4681539"/>
        </p:xfrm>
        <a:graphic>
          <a:graphicData uri="http://schemas.openxmlformats.org/drawingml/2006/table">
            <a:tbl>
              <a:tblPr>
                <a:tableStyleId>{5C22544A-7EE6-4342-B048-85BDC9FD1C3A}</a:tableStyleId>
              </a:tblPr>
              <a:tblGrid>
                <a:gridCol w="1085196"/>
                <a:gridCol w="1395248"/>
                <a:gridCol w="1317734"/>
                <a:gridCol w="1240221"/>
                <a:gridCol w="1240221"/>
                <a:gridCol w="1395248"/>
                <a:gridCol w="1317732"/>
              </a:tblGrid>
              <a:tr h="1847723">
                <a:tc>
                  <a:txBody>
                    <a:bodyPr/>
                    <a:lstStyle/>
                    <a:p>
                      <a:pPr algn="ctr" fontAlgn="b"/>
                      <a:r>
                        <a:rPr lang="en-US" sz="1600" u="none" strike="noStrike" dirty="0">
                          <a:solidFill>
                            <a:schemeClr val="tx1"/>
                          </a:solidFill>
                          <a:effectLst/>
                        </a:rPr>
                        <a:t>Ages</a:t>
                      </a:r>
                      <a:endParaRPr lang="en-US" sz="16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600" u="none" strike="noStrike" dirty="0">
                          <a:solidFill>
                            <a:schemeClr val="tx1"/>
                          </a:solidFill>
                          <a:effectLst/>
                        </a:rPr>
                        <a:t>Great risk of harm using Rx pain killers for a non-medical reason </a:t>
                      </a:r>
                      <a:endParaRPr lang="en-US" sz="1600" b="0" i="0" u="none" strike="noStrike" dirty="0">
                        <a:solidFill>
                          <a:schemeClr val="tx1"/>
                        </a:solidFill>
                        <a:effectLst/>
                        <a:latin typeface="Calibri"/>
                      </a:endParaRP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600" u="none" strike="noStrike" dirty="0">
                          <a:solidFill>
                            <a:schemeClr val="tx1"/>
                          </a:solidFill>
                          <a:effectLst/>
                        </a:rPr>
                        <a:t>Prevalence of receiving prescription </a:t>
                      </a:r>
                      <a:r>
                        <a:rPr lang="en-US" sz="1600" u="none" strike="noStrike" dirty="0" smtClean="0">
                          <a:solidFill>
                            <a:schemeClr val="tx1"/>
                          </a:solidFill>
                          <a:effectLst/>
                        </a:rPr>
                        <a:t>painkiller</a:t>
                      </a:r>
                      <a:endParaRPr lang="en-US" sz="16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600" u="none" strike="noStrike" dirty="0">
                          <a:solidFill>
                            <a:schemeClr val="tx1"/>
                          </a:solidFill>
                          <a:effectLst/>
                        </a:rPr>
                        <a:t>Past 30-day painkiller use to get high </a:t>
                      </a:r>
                      <a:endParaRPr lang="en-US" sz="16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600" u="none" strike="noStrike" dirty="0">
                          <a:solidFill>
                            <a:schemeClr val="tx1"/>
                          </a:solidFill>
                          <a:effectLst/>
                        </a:rPr>
                        <a:t>Past 30-day prescription painkiller use </a:t>
                      </a:r>
                      <a:endParaRPr lang="en-US" sz="16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600" u="none" strike="noStrike" dirty="0">
                          <a:solidFill>
                            <a:schemeClr val="tx1"/>
                          </a:solidFill>
                          <a:effectLst/>
                        </a:rPr>
                        <a:t>Given/shared prescription drugs with someone </a:t>
                      </a:r>
                      <a:endParaRPr lang="en-US" sz="16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600" u="none" strike="noStrike" dirty="0">
                          <a:solidFill>
                            <a:schemeClr val="tx1"/>
                          </a:solidFill>
                          <a:effectLst/>
                        </a:rPr>
                        <a:t>Medication locked or safely stored </a:t>
                      </a:r>
                      <a:r>
                        <a:rPr lang="en-US" sz="1600" u="none" strike="noStrike" dirty="0" smtClean="0">
                          <a:solidFill>
                            <a:schemeClr val="tx1"/>
                          </a:solidFill>
                          <a:effectLst/>
                        </a:rPr>
                        <a:t>away</a:t>
                      </a:r>
                      <a:endParaRPr lang="en-US" sz="16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r>
              <a:tr h="354227">
                <a:tc>
                  <a:txBody>
                    <a:bodyPr/>
                    <a:lstStyle/>
                    <a:p>
                      <a:pPr algn="ctr" fontAlgn="b"/>
                      <a:r>
                        <a:rPr lang="en-US" sz="1800" u="none" strike="noStrike" dirty="0">
                          <a:solidFill>
                            <a:schemeClr val="tx1"/>
                          </a:solidFill>
                          <a:effectLst/>
                        </a:rPr>
                        <a:t>18-20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lumMod val="75000"/>
                      </a:schemeClr>
                    </a:solidFill>
                  </a:tcPr>
                </a:tc>
                <a:tc>
                  <a:txBody>
                    <a:bodyPr/>
                    <a:lstStyle/>
                    <a:p>
                      <a:pPr algn="ctr" fontAlgn="b"/>
                      <a:r>
                        <a:rPr lang="en-US" sz="1800" b="1" u="none" strike="noStrike" dirty="0">
                          <a:effectLst/>
                        </a:rPr>
                        <a:t>75.8</a:t>
                      </a:r>
                      <a:endParaRPr lang="en-US" sz="1800" b="1"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800" u="none" strike="noStrike">
                          <a:effectLst/>
                        </a:rPr>
                        <a:t>26.8</a:t>
                      </a:r>
                      <a:endParaRPr lang="en-US" sz="1800" b="0" i="0" u="none" strike="noStrike">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b"/>
                      <a:r>
                        <a:rPr lang="en-US" sz="1800" b="1" u="none" strike="noStrike" dirty="0">
                          <a:effectLst/>
                        </a:rPr>
                        <a:t>12.2</a:t>
                      </a:r>
                      <a:endParaRPr lang="en-US" sz="1800" b="1"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b"/>
                      <a:r>
                        <a:rPr lang="en-US" sz="1800" b="1" u="none" strike="noStrike" dirty="0">
                          <a:effectLst/>
                        </a:rPr>
                        <a:t>17.7</a:t>
                      </a:r>
                      <a:endParaRPr lang="en-US" sz="1800" b="1"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b"/>
                      <a:r>
                        <a:rPr lang="en-US" sz="1800" b="1" u="none" strike="noStrike" dirty="0">
                          <a:effectLst/>
                        </a:rPr>
                        <a:t>11.1</a:t>
                      </a:r>
                      <a:endParaRPr lang="en-US" sz="1800" b="1"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b"/>
                      <a:r>
                        <a:rPr lang="en-US" sz="1800" u="none" strike="noStrike">
                          <a:effectLst/>
                        </a:rPr>
                        <a:t>52.1</a:t>
                      </a:r>
                      <a:endParaRPr lang="en-US" sz="1800" b="0" i="0" u="none" strike="noStrike">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r>
              <a:tr h="354227">
                <a:tc>
                  <a:txBody>
                    <a:bodyPr/>
                    <a:lstStyle/>
                    <a:p>
                      <a:pPr algn="ctr" fontAlgn="b"/>
                      <a:r>
                        <a:rPr lang="en-US" sz="1800" u="none" strike="noStrike" dirty="0">
                          <a:solidFill>
                            <a:schemeClr val="tx1"/>
                          </a:solidFill>
                          <a:effectLst/>
                        </a:rPr>
                        <a:t>21-25</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dirty="0">
                          <a:effectLst/>
                        </a:rPr>
                        <a:t>80.6</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a:effectLst/>
                        </a:rPr>
                        <a:t>22.9</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a:effectLst/>
                        </a:rPr>
                        <a:t>7.2</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13.1</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7.8</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61.5</a:t>
                      </a:r>
                      <a:endParaRPr lang="en-US" sz="1800" b="0" i="0" u="none" strike="noStrike">
                        <a:solidFill>
                          <a:srgbClr val="000000"/>
                        </a:solidFill>
                        <a:effectLst/>
                        <a:latin typeface="Times New Roman"/>
                      </a:endParaRPr>
                    </a:p>
                  </a:txBody>
                  <a:tcPr marL="7620" marR="7620" marT="7620" marB="0" anchor="ctr"/>
                </a:tc>
              </a:tr>
              <a:tr h="354227">
                <a:tc>
                  <a:txBody>
                    <a:bodyPr/>
                    <a:lstStyle/>
                    <a:p>
                      <a:pPr algn="ctr" fontAlgn="b"/>
                      <a:r>
                        <a:rPr lang="en-US" sz="1800" u="none" strike="noStrike" dirty="0">
                          <a:solidFill>
                            <a:schemeClr val="tx1"/>
                          </a:solidFill>
                          <a:effectLst/>
                        </a:rPr>
                        <a:t>26-30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dirty="0">
                          <a:effectLst/>
                        </a:rPr>
                        <a:t>81.3</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23.4</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8.8</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14.4</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a:effectLst/>
                        </a:rPr>
                        <a:t>6.1</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57.7</a:t>
                      </a:r>
                      <a:endParaRPr lang="en-US" sz="1800" b="0" i="0" u="none" strike="noStrike">
                        <a:solidFill>
                          <a:srgbClr val="000000"/>
                        </a:solidFill>
                        <a:effectLst/>
                        <a:latin typeface="Times New Roman"/>
                      </a:endParaRPr>
                    </a:p>
                  </a:txBody>
                  <a:tcPr marL="7620" marR="7620" marT="7620" marB="0" anchor="ctr"/>
                </a:tc>
              </a:tr>
              <a:tr h="354227">
                <a:tc>
                  <a:txBody>
                    <a:bodyPr/>
                    <a:lstStyle/>
                    <a:p>
                      <a:pPr algn="ctr" fontAlgn="b"/>
                      <a:r>
                        <a:rPr lang="en-US" sz="1800" u="none" strike="noStrike" dirty="0">
                          <a:solidFill>
                            <a:schemeClr val="tx1"/>
                          </a:solidFill>
                          <a:effectLst/>
                        </a:rPr>
                        <a:t>31-40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dirty="0">
                          <a:effectLst/>
                        </a:rPr>
                        <a:t>83.0</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27.5</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8.4</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15.1</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7.4</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57.7</a:t>
                      </a:r>
                      <a:endParaRPr lang="en-US" sz="1800" b="0" i="0" u="none" strike="noStrike">
                        <a:solidFill>
                          <a:srgbClr val="000000"/>
                        </a:solidFill>
                        <a:effectLst/>
                        <a:latin typeface="Times New Roman"/>
                      </a:endParaRPr>
                    </a:p>
                  </a:txBody>
                  <a:tcPr marL="7620" marR="7620" marT="7620" marB="0" anchor="ctr"/>
                </a:tc>
              </a:tr>
              <a:tr h="354227">
                <a:tc>
                  <a:txBody>
                    <a:bodyPr/>
                    <a:lstStyle/>
                    <a:p>
                      <a:pPr algn="ctr" fontAlgn="b"/>
                      <a:r>
                        <a:rPr lang="en-US" sz="1800" u="none" strike="noStrike" dirty="0">
                          <a:solidFill>
                            <a:schemeClr val="tx1"/>
                          </a:solidFill>
                          <a:effectLst/>
                        </a:rPr>
                        <a:t>41-50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a:effectLst/>
                        </a:rPr>
                        <a:t>83.8</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25.2</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5.6</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10.1</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5.5</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53.7</a:t>
                      </a:r>
                      <a:endParaRPr lang="en-US" sz="1800" b="0" i="0" u="none" strike="noStrike">
                        <a:solidFill>
                          <a:srgbClr val="000000"/>
                        </a:solidFill>
                        <a:effectLst/>
                        <a:latin typeface="Times New Roman"/>
                      </a:endParaRPr>
                    </a:p>
                  </a:txBody>
                  <a:tcPr marL="7620" marR="7620" marT="7620" marB="0" anchor="ctr"/>
                </a:tc>
              </a:tr>
              <a:tr h="354227">
                <a:tc>
                  <a:txBody>
                    <a:bodyPr/>
                    <a:lstStyle/>
                    <a:p>
                      <a:pPr algn="ctr" fontAlgn="b"/>
                      <a:r>
                        <a:rPr lang="en-US" sz="1800" u="none" strike="noStrike" dirty="0">
                          <a:solidFill>
                            <a:schemeClr val="tx1"/>
                          </a:solidFill>
                          <a:effectLst/>
                        </a:rPr>
                        <a:t>51-60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a:effectLst/>
                        </a:rPr>
                        <a:t>89.5</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34.7</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5.1</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15.6</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5.1</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54.9</a:t>
                      </a:r>
                      <a:endParaRPr lang="en-US" sz="1800" b="0" i="0" u="none" strike="noStrike" dirty="0">
                        <a:solidFill>
                          <a:srgbClr val="000000"/>
                        </a:solidFill>
                        <a:effectLst/>
                        <a:latin typeface="Times New Roman"/>
                      </a:endParaRPr>
                    </a:p>
                  </a:txBody>
                  <a:tcPr marL="7620" marR="7620" marT="7620" marB="0" anchor="ctr"/>
                </a:tc>
              </a:tr>
              <a:tr h="354227">
                <a:tc>
                  <a:txBody>
                    <a:bodyPr/>
                    <a:lstStyle/>
                    <a:p>
                      <a:pPr algn="ctr" fontAlgn="b"/>
                      <a:r>
                        <a:rPr lang="en-US" sz="1800" u="none" strike="noStrike" dirty="0">
                          <a:solidFill>
                            <a:schemeClr val="tx1"/>
                          </a:solidFill>
                          <a:effectLst/>
                        </a:rPr>
                        <a:t>61-70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a:effectLst/>
                        </a:rPr>
                        <a:t>92.5</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32.9</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5.5</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17.0</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a:effectLst/>
                        </a:rPr>
                        <a:t>2.9</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57.7</a:t>
                      </a:r>
                      <a:endParaRPr lang="en-US" sz="1800" b="0" i="0" u="none" strike="noStrike" dirty="0">
                        <a:solidFill>
                          <a:srgbClr val="000000"/>
                        </a:solidFill>
                        <a:effectLst/>
                        <a:latin typeface="Times New Roman"/>
                      </a:endParaRPr>
                    </a:p>
                  </a:txBody>
                  <a:tcPr marL="7620" marR="7620" marT="7620" marB="0" anchor="ctr"/>
                </a:tc>
              </a:tr>
              <a:tr h="354227">
                <a:tc>
                  <a:txBody>
                    <a:bodyPr/>
                    <a:lstStyle/>
                    <a:p>
                      <a:pPr algn="ctr" fontAlgn="b"/>
                      <a:r>
                        <a:rPr lang="en-US" sz="1800" u="none" strike="noStrike" dirty="0">
                          <a:solidFill>
                            <a:schemeClr val="tx1"/>
                          </a:solidFill>
                          <a:effectLst/>
                        </a:rPr>
                        <a:t>70+</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dirty="0">
                          <a:effectLst/>
                        </a:rPr>
                        <a:t>90.8</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a:effectLst/>
                        </a:rPr>
                        <a:t>33.2</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4.0</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13.1</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2.0</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55.4</a:t>
                      </a:r>
                      <a:endParaRPr lang="en-US" sz="1800" b="0" i="0" u="none" strike="noStrike" dirty="0">
                        <a:solidFill>
                          <a:srgbClr val="000000"/>
                        </a:solidFill>
                        <a:effectLst/>
                        <a:latin typeface="Times New Roman"/>
                      </a:endParaRPr>
                    </a:p>
                  </a:txBody>
                  <a:tcPr marL="7620" marR="7620" marT="7620" marB="0" anchor="ctr"/>
                </a:tc>
              </a:tr>
            </a:tbl>
          </a:graphicData>
        </a:graphic>
      </p:graphicFrame>
    </p:spTree>
    <p:extLst>
      <p:ext uri="{BB962C8B-B14F-4D97-AF65-F5344CB8AC3E}">
        <p14:creationId xmlns:p14="http://schemas.microsoft.com/office/powerpoint/2010/main" val="2667750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91600" cy="924475"/>
          </a:xfrm>
        </p:spPr>
        <p:txBody>
          <a:bodyPr/>
          <a:lstStyle/>
          <a:p>
            <a:r>
              <a:rPr lang="en-US" dirty="0" smtClean="0"/>
              <a:t>Rx Pain Killer Use:  Subgroup comparisons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4589411"/>
              </p:ext>
            </p:extLst>
          </p:nvPr>
        </p:nvGraphicFramePr>
        <p:xfrm>
          <a:off x="152400" y="1371601"/>
          <a:ext cx="8763000" cy="5254819"/>
        </p:xfrm>
        <a:graphic>
          <a:graphicData uri="http://schemas.openxmlformats.org/drawingml/2006/table">
            <a:tbl>
              <a:tblPr>
                <a:tableStyleId>{5C22544A-7EE6-4342-B048-85BDC9FD1C3A}</a:tableStyleId>
              </a:tblPr>
              <a:tblGrid>
                <a:gridCol w="3657600"/>
                <a:gridCol w="1981200"/>
                <a:gridCol w="1703173"/>
                <a:gridCol w="1421027"/>
              </a:tblGrid>
              <a:tr h="533399">
                <a:tc>
                  <a:txBody>
                    <a:bodyPr/>
                    <a:lstStyle/>
                    <a:p>
                      <a:pPr algn="ctr" fontAlgn="b"/>
                      <a:r>
                        <a:rPr lang="en-US" sz="1800" b="0" i="0" u="none" strike="noStrike" dirty="0" smtClean="0">
                          <a:solidFill>
                            <a:schemeClr val="tx1"/>
                          </a:solidFill>
                          <a:effectLst/>
                          <a:latin typeface="+mn-lt"/>
                        </a:rPr>
                        <a:t>Rx Pain Killer Items</a:t>
                      </a:r>
                      <a:endParaRPr lang="en-US" sz="1800" b="0" i="0" u="none" strike="noStrike" dirty="0">
                        <a:solidFill>
                          <a:schemeClr val="tx1"/>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800" u="none" strike="noStrike" dirty="0">
                          <a:solidFill>
                            <a:schemeClr val="tx1"/>
                          </a:solidFill>
                          <a:effectLst/>
                        </a:rPr>
                        <a:t>Whole Sample</a:t>
                      </a:r>
                      <a:endParaRPr lang="en-US" sz="1800" b="0" i="0" u="none" strike="noStrike" dirty="0">
                        <a:solidFill>
                          <a:schemeClr val="tx1"/>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800" u="none" strike="noStrike" dirty="0">
                          <a:solidFill>
                            <a:schemeClr val="tx1"/>
                          </a:solidFill>
                          <a:effectLst/>
                        </a:rPr>
                        <a:t>Military</a:t>
                      </a:r>
                      <a:endParaRPr lang="en-US" sz="18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800" u="none" strike="noStrike" dirty="0">
                          <a:solidFill>
                            <a:schemeClr val="tx1"/>
                          </a:solidFill>
                          <a:effectLst/>
                        </a:rPr>
                        <a:t>LGBT</a:t>
                      </a:r>
                      <a:endParaRPr lang="en-US" sz="1800" b="0" i="0" u="none" strike="noStrike" dirty="0">
                        <a:solidFill>
                          <a:schemeClr val="tx1"/>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accent1">
                        <a:lumMod val="75000"/>
                      </a:schemeClr>
                    </a:solidFill>
                  </a:tcPr>
                </a:tc>
              </a:tr>
              <a:tr h="884252">
                <a:tc>
                  <a:txBody>
                    <a:bodyPr/>
                    <a:lstStyle/>
                    <a:p>
                      <a:pPr algn="l" fontAlgn="b"/>
                      <a:r>
                        <a:rPr lang="en-US" sz="1800" u="none" strike="noStrike" dirty="0">
                          <a:solidFill>
                            <a:schemeClr val="tx1"/>
                          </a:solidFill>
                          <a:effectLst/>
                        </a:rPr>
                        <a:t>Past 30-day prescription painkiller use </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lumMod val="75000"/>
                      </a:schemeClr>
                    </a:solidFill>
                  </a:tcPr>
                </a:tc>
                <a:tc>
                  <a:txBody>
                    <a:bodyPr/>
                    <a:lstStyle/>
                    <a:p>
                      <a:pPr algn="ctr" fontAlgn="b"/>
                      <a:r>
                        <a:rPr lang="en-US" sz="1800" u="none" strike="noStrike" dirty="0">
                          <a:effectLst/>
                        </a:rPr>
                        <a:t>14.3</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800" u="none" strike="noStrike" dirty="0">
                          <a:effectLst/>
                        </a:rPr>
                        <a:t>17.4</a:t>
                      </a:r>
                      <a:endParaRPr lang="en-US" sz="1800" b="0"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c>
                  <a:txBody>
                    <a:bodyPr/>
                    <a:lstStyle/>
                    <a:p>
                      <a:pPr algn="ctr" fontAlgn="b"/>
                      <a:r>
                        <a:rPr lang="en-US" sz="1800" b="1" u="none" strike="noStrike" dirty="0">
                          <a:effectLst/>
                        </a:rPr>
                        <a:t>18.5</a:t>
                      </a:r>
                      <a:endParaRPr lang="en-US" sz="1800" b="1" i="0" u="none" strike="noStrike" dirty="0">
                        <a:solidFill>
                          <a:srgbClr val="000000"/>
                        </a:solidFill>
                        <a:effectLst/>
                        <a:latin typeface="Times New Roman"/>
                      </a:endParaRPr>
                    </a:p>
                  </a:txBody>
                  <a:tcPr marL="7620" marR="7620" marT="7620" marB="0" anchor="ctr">
                    <a:lnT w="12700" cap="flat" cmpd="sng" algn="ctr">
                      <a:solidFill>
                        <a:schemeClr val="bg1"/>
                      </a:solidFill>
                      <a:prstDash val="solid"/>
                      <a:round/>
                      <a:headEnd type="none" w="med" len="med"/>
                      <a:tailEnd type="none" w="med" len="med"/>
                    </a:lnT>
                  </a:tcPr>
                </a:tc>
              </a:tr>
              <a:tr h="592206">
                <a:tc>
                  <a:txBody>
                    <a:bodyPr/>
                    <a:lstStyle/>
                    <a:p>
                      <a:pPr algn="l" fontAlgn="b"/>
                      <a:r>
                        <a:rPr lang="en-US" sz="1800" u="none" strike="noStrike" dirty="0">
                          <a:solidFill>
                            <a:schemeClr val="tx1"/>
                          </a:solidFill>
                          <a:effectLst/>
                        </a:rPr>
                        <a:t>Past 30-day painkiller use to get high</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dirty="0">
                          <a:effectLst/>
                        </a:rPr>
                        <a:t>6.6</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a:effectLst/>
                        </a:rPr>
                        <a:t>8.2</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b="1" u="none" strike="noStrike" dirty="0">
                          <a:effectLst/>
                        </a:rPr>
                        <a:t>15.1</a:t>
                      </a:r>
                      <a:endParaRPr lang="en-US" sz="1800" b="1" i="0" u="none" strike="noStrike" dirty="0">
                        <a:solidFill>
                          <a:srgbClr val="000000"/>
                        </a:solidFill>
                        <a:effectLst/>
                        <a:latin typeface="Times New Roman"/>
                      </a:endParaRPr>
                    </a:p>
                  </a:txBody>
                  <a:tcPr marL="7620" marR="7620" marT="7620" marB="0" anchor="ctr"/>
                </a:tc>
              </a:tr>
              <a:tr h="884252">
                <a:tc>
                  <a:txBody>
                    <a:bodyPr/>
                    <a:lstStyle/>
                    <a:p>
                      <a:pPr algn="l" fontAlgn="b"/>
                      <a:r>
                        <a:rPr lang="en-US" sz="1800" u="none" strike="noStrike" dirty="0">
                          <a:solidFill>
                            <a:schemeClr val="tx1"/>
                          </a:solidFill>
                          <a:effectLst/>
                        </a:rPr>
                        <a:t>Prevalence of receiving prescription painkiller past year</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dirty="0">
                          <a:effectLst/>
                        </a:rPr>
                        <a:t>29.0</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b="1" u="none" strike="noStrike" dirty="0">
                          <a:effectLst/>
                        </a:rPr>
                        <a:t>36.4</a:t>
                      </a:r>
                      <a:endParaRPr lang="en-US" sz="1800" b="1" i="0" u="none" strike="noStrike" dirty="0">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30.6</a:t>
                      </a:r>
                      <a:endParaRPr lang="en-US" sz="1800" b="0" i="0" u="none" strike="noStrike" dirty="0">
                        <a:solidFill>
                          <a:srgbClr val="000000"/>
                        </a:solidFill>
                        <a:effectLst/>
                        <a:latin typeface="Times New Roman"/>
                      </a:endParaRPr>
                    </a:p>
                  </a:txBody>
                  <a:tcPr marL="7620" marR="7620" marT="7620" marB="0" anchor="ctr"/>
                </a:tc>
              </a:tr>
              <a:tr h="884252">
                <a:tc>
                  <a:txBody>
                    <a:bodyPr/>
                    <a:lstStyle/>
                    <a:p>
                      <a:pPr algn="l" fontAlgn="b"/>
                      <a:r>
                        <a:rPr lang="en-US" sz="1800" u="none" strike="noStrike" dirty="0">
                          <a:solidFill>
                            <a:schemeClr val="tx1"/>
                          </a:solidFill>
                          <a:effectLst/>
                        </a:rPr>
                        <a:t>Great risk of harm using Rx pain killers for a non-medical reason</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a:effectLst/>
                        </a:rPr>
                        <a:t>85.7</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a:effectLst/>
                        </a:rPr>
                        <a:t>85.4</a:t>
                      </a:r>
                      <a:endParaRPr lang="en-US" sz="1800" b="0" i="0" u="none" strike="noStrike" dirty="0">
                        <a:solidFill>
                          <a:srgbClr val="000000"/>
                        </a:solidFill>
                        <a:effectLst/>
                        <a:latin typeface="Times New Roman"/>
                      </a:endParaRPr>
                    </a:p>
                  </a:txBody>
                  <a:tcPr marL="7620" marR="7620" marT="7620" marB="0" anchor="ctr"/>
                </a:tc>
                <a:tc>
                  <a:txBody>
                    <a:bodyPr/>
                    <a:lstStyle/>
                    <a:p>
                      <a:pPr algn="ctr" fontAlgn="b"/>
                      <a:r>
                        <a:rPr lang="en-US" sz="1800" b="1" u="none" strike="noStrike" dirty="0">
                          <a:effectLst/>
                        </a:rPr>
                        <a:t>82.8</a:t>
                      </a:r>
                      <a:endParaRPr lang="en-US" sz="1800" b="1" i="0" u="none" strike="noStrike" dirty="0">
                        <a:solidFill>
                          <a:srgbClr val="000000"/>
                        </a:solidFill>
                        <a:effectLst/>
                        <a:latin typeface="Times New Roman"/>
                      </a:endParaRPr>
                    </a:p>
                  </a:txBody>
                  <a:tcPr marL="7620" marR="7620" marT="7620" marB="0" anchor="ctr"/>
                </a:tc>
              </a:tr>
              <a:tr h="884252">
                <a:tc>
                  <a:txBody>
                    <a:bodyPr/>
                    <a:lstStyle/>
                    <a:p>
                      <a:pPr algn="l" fontAlgn="b"/>
                      <a:r>
                        <a:rPr lang="en-US" sz="1800" u="none" strike="noStrike" dirty="0">
                          <a:solidFill>
                            <a:schemeClr val="tx1"/>
                          </a:solidFill>
                          <a:effectLst/>
                        </a:rPr>
                        <a:t>Given/shared prescription drugs with someone past year</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u="none" strike="noStrike">
                          <a:effectLst/>
                        </a:rPr>
                        <a:t>5.6</a:t>
                      </a:r>
                      <a:endParaRPr lang="en-US" sz="1800" b="0" i="0" u="none" strike="noStrike">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5.0</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b="1" u="none" strike="noStrike" dirty="0">
                          <a:effectLst/>
                        </a:rPr>
                        <a:t>10.8</a:t>
                      </a:r>
                      <a:endParaRPr lang="en-US" sz="1800" b="1" i="0" u="none" strike="noStrike" dirty="0">
                        <a:solidFill>
                          <a:srgbClr val="000000"/>
                        </a:solidFill>
                        <a:effectLst/>
                        <a:latin typeface="Times New Roman"/>
                      </a:endParaRPr>
                    </a:p>
                  </a:txBody>
                  <a:tcPr marL="7620" marR="7620" marT="7620" marB="0" anchor="ctr"/>
                </a:tc>
              </a:tr>
              <a:tr h="592206">
                <a:tc>
                  <a:txBody>
                    <a:bodyPr/>
                    <a:lstStyle/>
                    <a:p>
                      <a:pPr algn="l" fontAlgn="b"/>
                      <a:r>
                        <a:rPr lang="en-US" sz="1800" u="none" strike="noStrike" dirty="0">
                          <a:solidFill>
                            <a:schemeClr val="tx1"/>
                          </a:solidFill>
                          <a:effectLst/>
                        </a:rPr>
                        <a:t>Medication locked or safely stored away</a:t>
                      </a:r>
                      <a:endParaRPr lang="en-US" sz="1800" b="0" i="0" u="none" strike="noStrike" dirty="0">
                        <a:solidFill>
                          <a:schemeClr val="tx1"/>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fontAlgn="b"/>
                      <a:r>
                        <a:rPr lang="en-US" sz="1800" b="1" u="none" strike="noStrike" dirty="0">
                          <a:effectLst/>
                        </a:rPr>
                        <a:t>56.3</a:t>
                      </a:r>
                      <a:endParaRPr lang="en-US" sz="1800" b="1"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n-US" sz="1800" u="none" strike="noStrike">
                          <a:effectLst/>
                        </a:rPr>
                        <a:t>53.5</a:t>
                      </a:r>
                      <a:endParaRPr lang="en-US" sz="1800" b="0" i="0" u="none" strike="noStrike">
                        <a:solidFill>
                          <a:srgbClr val="000000"/>
                        </a:solidFill>
                        <a:effectLst/>
                        <a:latin typeface="Times New Roman"/>
                      </a:endParaRPr>
                    </a:p>
                  </a:txBody>
                  <a:tcPr marL="7620" marR="7620" marT="7620" marB="0" anchor="ctr"/>
                </a:tc>
                <a:tc>
                  <a:txBody>
                    <a:bodyPr/>
                    <a:lstStyle/>
                    <a:p>
                      <a:pPr algn="ctr" fontAlgn="b"/>
                      <a:r>
                        <a:rPr lang="en-US" sz="1800" u="none" strike="noStrike" dirty="0">
                          <a:effectLst/>
                        </a:rPr>
                        <a:t>53.2</a:t>
                      </a:r>
                      <a:endParaRPr lang="en-US" sz="1800" b="0" i="0" u="none" strike="noStrike" dirty="0">
                        <a:solidFill>
                          <a:srgbClr val="000000"/>
                        </a:solidFill>
                        <a:effectLst/>
                        <a:latin typeface="Times New Roman"/>
                      </a:endParaRPr>
                    </a:p>
                  </a:txBody>
                  <a:tcPr marL="7620" marR="7620" marT="7620" marB="0" anchor="ctr"/>
                </a:tc>
              </a:tr>
            </a:tbl>
          </a:graphicData>
        </a:graphic>
      </p:graphicFrame>
    </p:spTree>
    <p:extLst>
      <p:ext uri="{BB962C8B-B14F-4D97-AF65-F5344CB8AC3E}">
        <p14:creationId xmlns:p14="http://schemas.microsoft.com/office/powerpoint/2010/main" val="343627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524958" cy="924475"/>
          </a:xfrm>
        </p:spPr>
        <p:txBody>
          <a:bodyPr/>
          <a:lstStyle/>
          <a:p>
            <a:r>
              <a:rPr lang="en-US" dirty="0" smtClean="0"/>
              <a:t>Reasons for Prescription Drug Use</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600777486"/>
              </p:ext>
            </p:extLst>
          </p:nvPr>
        </p:nvGraphicFramePr>
        <p:xfrm>
          <a:off x="0" y="1219200"/>
          <a:ext cx="9144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72774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125113" cy="543476"/>
          </a:xfrm>
        </p:spPr>
        <p:txBody>
          <a:bodyPr/>
          <a:lstStyle/>
          <a:p>
            <a:r>
              <a:rPr lang="en-US" dirty="0"/>
              <a:t>Sources of Prescription Drug Use</a:t>
            </a:r>
            <a:br>
              <a:rPr lang="en-US" dirty="0"/>
            </a:b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46494"/>
              </p:ext>
            </p:extLst>
          </p:nvPr>
        </p:nvGraphicFramePr>
        <p:xfrm>
          <a:off x="76200" y="1447800"/>
          <a:ext cx="90678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03370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 Outcomes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835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28600"/>
            <a:ext cx="7543800" cy="1219200"/>
          </a:xfrm>
        </p:spPr>
        <p:txBody>
          <a:bodyPr/>
          <a:lstStyle/>
          <a:p>
            <a:r>
              <a:rPr lang="en-US" dirty="0" smtClean="0"/>
              <a:t>Percent of sample reporting mental health concerns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53036557"/>
              </p:ext>
            </p:extLst>
          </p:nvPr>
        </p:nvGraphicFramePr>
        <p:xfrm>
          <a:off x="152400" y="1447800"/>
          <a:ext cx="8763000" cy="5257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765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914400"/>
          </a:xfrm>
        </p:spPr>
        <p:txBody>
          <a:bodyPr>
            <a:normAutofit fontScale="90000"/>
          </a:bodyPr>
          <a:lstStyle/>
          <a:p>
            <a:pPr algn="ctr"/>
            <a:r>
              <a:rPr lang="en-US" dirty="0"/>
              <a:t>What is the New Mexico Community Survey? </a:t>
            </a:r>
          </a:p>
        </p:txBody>
      </p:sp>
      <p:sp>
        <p:nvSpPr>
          <p:cNvPr id="3" name="Content Placeholder 2"/>
          <p:cNvSpPr>
            <a:spLocks noGrp="1"/>
          </p:cNvSpPr>
          <p:nvPr>
            <p:ph idx="1"/>
          </p:nvPr>
        </p:nvSpPr>
        <p:spPr>
          <a:xfrm>
            <a:off x="76200" y="1447800"/>
            <a:ext cx="9067800" cy="5181600"/>
          </a:xfrm>
        </p:spPr>
        <p:txBody>
          <a:bodyPr>
            <a:normAutofit fontScale="77500" lnSpcReduction="20000"/>
          </a:bodyPr>
          <a:lstStyle/>
          <a:p>
            <a:r>
              <a:rPr lang="en-US" sz="2600" dirty="0"/>
              <a:t>Developed to </a:t>
            </a:r>
            <a:r>
              <a:rPr lang="en-US" sz="2600" dirty="0" smtClean="0"/>
              <a:t>evaluate prevention progress in funded communities and across the state; </a:t>
            </a:r>
          </a:p>
          <a:p>
            <a:r>
              <a:rPr lang="en-US" sz="2600" dirty="0" smtClean="0"/>
              <a:t>It needed to be cost-effective and provide timely data on targeted outcomes and intervening variables</a:t>
            </a:r>
            <a:endParaRPr lang="en-US" sz="2600" dirty="0"/>
          </a:p>
          <a:p>
            <a:r>
              <a:rPr lang="en-US" sz="2600" dirty="0" smtClean="0"/>
              <a:t>Convenience sample of </a:t>
            </a:r>
            <a:r>
              <a:rPr lang="en-US" sz="2600" dirty="0"/>
              <a:t>adults </a:t>
            </a:r>
            <a:r>
              <a:rPr lang="en-US" sz="2600" dirty="0" smtClean="0"/>
              <a:t>18 and older; uses </a:t>
            </a:r>
            <a:r>
              <a:rPr lang="en-US" sz="2600" dirty="0"/>
              <a:t>a time &amp; venue-based sampling methodology </a:t>
            </a:r>
            <a:r>
              <a:rPr lang="en-US" sz="2600" dirty="0" smtClean="0"/>
              <a:t>to obtain a representative sample of community members (or at least comparable sample year to year)</a:t>
            </a:r>
          </a:p>
          <a:p>
            <a:r>
              <a:rPr lang="en-US" sz="2600" dirty="0" smtClean="0"/>
              <a:t>Includes 43 questions on:</a:t>
            </a:r>
            <a:endParaRPr lang="en-US" sz="2600" dirty="0"/>
          </a:p>
          <a:p>
            <a:pPr lvl="1"/>
            <a:r>
              <a:rPr lang="en-US" sz="2000" dirty="0" smtClean="0"/>
              <a:t>Alcohol use &amp; DWI</a:t>
            </a:r>
            <a:endParaRPr lang="en-US" sz="2400" dirty="0"/>
          </a:p>
          <a:p>
            <a:pPr lvl="1"/>
            <a:r>
              <a:rPr lang="en-US" sz="2000" dirty="0"/>
              <a:t>Social and retail access to alcohol for </a:t>
            </a:r>
            <a:r>
              <a:rPr lang="en-US" sz="2000" dirty="0" smtClean="0"/>
              <a:t>underage youth</a:t>
            </a:r>
            <a:endParaRPr lang="en-US" sz="2000" dirty="0"/>
          </a:p>
          <a:p>
            <a:pPr lvl="1"/>
            <a:r>
              <a:rPr lang="en-US" sz="2000" dirty="0"/>
              <a:t>Perception of risk of legal consequences for breaking alcohol related laws</a:t>
            </a:r>
          </a:p>
          <a:p>
            <a:pPr lvl="1"/>
            <a:r>
              <a:rPr lang="en-US" sz="2000" dirty="0"/>
              <a:t>Prescription drug use and abuse</a:t>
            </a:r>
          </a:p>
          <a:p>
            <a:pPr lvl="1"/>
            <a:r>
              <a:rPr lang="en-US" sz="2000" dirty="0"/>
              <a:t>Access to prescription drugs</a:t>
            </a:r>
          </a:p>
          <a:p>
            <a:pPr lvl="1"/>
            <a:r>
              <a:rPr lang="en-US" sz="2000" dirty="0" smtClean="0"/>
              <a:t>Tobacco use</a:t>
            </a:r>
            <a:endParaRPr lang="en-US" sz="2000" dirty="0"/>
          </a:p>
          <a:p>
            <a:pPr lvl="1"/>
            <a:r>
              <a:rPr lang="en-US" sz="2000" dirty="0"/>
              <a:t>Mental health and access to </a:t>
            </a:r>
            <a:r>
              <a:rPr lang="en-US" sz="2000" dirty="0" smtClean="0"/>
              <a:t>mental health services</a:t>
            </a:r>
            <a:endParaRPr lang="en-US" sz="2000" dirty="0"/>
          </a:p>
          <a:p>
            <a:endParaRPr lang="en-US" dirty="0"/>
          </a:p>
        </p:txBody>
      </p:sp>
    </p:spTree>
    <p:extLst>
      <p:ext uri="{BB962C8B-B14F-4D97-AF65-F5344CB8AC3E}">
        <p14:creationId xmlns:p14="http://schemas.microsoft.com/office/powerpoint/2010/main" val="2093708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24475"/>
          </a:xfrm>
        </p:spPr>
        <p:txBody>
          <a:bodyPr/>
          <a:lstStyle/>
          <a:p>
            <a:pPr algn="ctr"/>
            <a:r>
              <a:rPr lang="en-US" sz="2800" dirty="0" smtClean="0"/>
              <a:t>Mental Health Outcomes by Race/Ethnicity</a:t>
            </a:r>
            <a:endParaRPr lang="en-US" sz="2800" dirty="0"/>
          </a:p>
        </p:txBody>
      </p:sp>
      <p:graphicFrame>
        <p:nvGraphicFramePr>
          <p:cNvPr id="5" name="Chart 4"/>
          <p:cNvGraphicFramePr>
            <a:graphicFrameLocks/>
          </p:cNvGraphicFramePr>
          <p:nvPr>
            <p:extLst>
              <p:ext uri="{D42A27DB-BD31-4B8C-83A1-F6EECF244321}">
                <p14:modId xmlns:p14="http://schemas.microsoft.com/office/powerpoint/2010/main" val="3653463834"/>
              </p:ext>
            </p:extLst>
          </p:nvPr>
        </p:nvGraphicFramePr>
        <p:xfrm>
          <a:off x="0" y="1295400"/>
          <a:ext cx="8986345" cy="556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21088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125113" cy="924475"/>
          </a:xfrm>
        </p:spPr>
        <p:txBody>
          <a:bodyPr/>
          <a:lstStyle/>
          <a:p>
            <a:pPr algn="ctr"/>
            <a:r>
              <a:rPr lang="en-US" dirty="0" smtClean="0"/>
              <a:t>Mental Health Outcomes by Age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320168601"/>
              </p:ext>
            </p:extLst>
          </p:nvPr>
        </p:nvGraphicFramePr>
        <p:xfrm>
          <a:off x="228601" y="1371604"/>
          <a:ext cx="8686800" cy="5257793"/>
        </p:xfrm>
        <a:graphic>
          <a:graphicData uri="http://schemas.openxmlformats.org/drawingml/2006/table">
            <a:tbl>
              <a:tblPr>
                <a:tableStyleId>{5C22544A-7EE6-4342-B048-85BDC9FD1C3A}</a:tableStyleId>
              </a:tblPr>
              <a:tblGrid>
                <a:gridCol w="1430462"/>
                <a:gridCol w="1768570"/>
                <a:gridCol w="2288738"/>
                <a:gridCol w="1248402"/>
                <a:gridCol w="1950628"/>
              </a:tblGrid>
              <a:tr h="2000617">
                <a:tc>
                  <a:txBody>
                    <a:bodyPr/>
                    <a:lstStyle/>
                    <a:p>
                      <a:pPr algn="ctr" fontAlgn="b"/>
                      <a:r>
                        <a:rPr lang="en-US" sz="1800" u="none" strike="noStrike" dirty="0">
                          <a:effectLst/>
                        </a:rPr>
                        <a:t>Age group</a:t>
                      </a:r>
                      <a:endParaRPr lang="en-US" sz="1800" b="0" i="0" u="none" strike="noStrike" dirty="0">
                        <a:solidFill>
                          <a:srgbClr val="000000"/>
                        </a:solidFill>
                        <a:effectLst/>
                        <a:latin typeface="Times New Roman"/>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lumMod val="40000"/>
                        <a:lumOff val="60000"/>
                      </a:schemeClr>
                    </a:solidFill>
                  </a:tcPr>
                </a:tc>
                <a:tc>
                  <a:txBody>
                    <a:bodyPr/>
                    <a:lstStyle/>
                    <a:p>
                      <a:pPr algn="ctr" fontAlgn="b"/>
                      <a:r>
                        <a:rPr lang="en-US" sz="1800" u="none" strike="noStrike" dirty="0" smtClean="0">
                          <a:effectLst/>
                        </a:rPr>
                        <a:t>Presence</a:t>
                      </a:r>
                      <a:r>
                        <a:rPr lang="en-US" sz="1800" u="none" strike="noStrike" baseline="0" dirty="0" smtClean="0">
                          <a:effectLst/>
                        </a:rPr>
                        <a:t> of serious mental illness</a:t>
                      </a:r>
                      <a:endParaRPr lang="en-US" sz="1800" b="0" i="0" u="none" strike="noStrike" dirty="0">
                        <a:solidFill>
                          <a:srgbClr val="000000"/>
                        </a:solidFill>
                        <a:effectLst/>
                        <a:latin typeface="Times New Roman"/>
                      </a:endParaRP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2">
                        <a:lumMod val="40000"/>
                        <a:lumOff val="60000"/>
                      </a:schemeClr>
                    </a:solidFill>
                  </a:tcPr>
                </a:tc>
                <a:tc>
                  <a:txBody>
                    <a:bodyPr/>
                    <a:lstStyle/>
                    <a:p>
                      <a:pPr algn="ctr" fontAlgn="b"/>
                      <a:r>
                        <a:rPr lang="en-US" sz="1800" u="none" strike="noStrike" dirty="0">
                          <a:effectLst/>
                        </a:rPr>
                        <a:t>Having mental health, drug or alcohol problems </a:t>
                      </a:r>
                      <a:endParaRPr lang="en-US" sz="1800" u="none" strike="noStrike" dirty="0" smtClean="0">
                        <a:effectLst/>
                      </a:endParaRPr>
                    </a:p>
                    <a:p>
                      <a:pPr algn="ctr" fontAlgn="b"/>
                      <a:r>
                        <a:rPr lang="en-US" sz="1800" u="none" strike="noStrike" dirty="0" smtClean="0">
                          <a:effectLst/>
                        </a:rPr>
                        <a:t>in </a:t>
                      </a:r>
                      <a:r>
                        <a:rPr lang="en-US" sz="1800" u="none" strike="noStrike" dirty="0">
                          <a:effectLst/>
                        </a:rPr>
                        <a:t>the past year </a:t>
                      </a:r>
                      <a:endParaRPr lang="en-US" sz="1800" b="0" i="0" u="none" strike="noStrike" dirty="0">
                        <a:solidFill>
                          <a:srgbClr val="000000"/>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bg2">
                        <a:lumMod val="40000"/>
                        <a:lumOff val="60000"/>
                      </a:schemeClr>
                    </a:solidFill>
                  </a:tcPr>
                </a:tc>
                <a:tc>
                  <a:txBody>
                    <a:bodyPr/>
                    <a:lstStyle/>
                    <a:p>
                      <a:pPr algn="ctr" fontAlgn="b"/>
                      <a:r>
                        <a:rPr lang="en-US" sz="1800" u="none" strike="noStrike" dirty="0">
                          <a:effectLst/>
                        </a:rPr>
                        <a:t>Suicidal thoughts in the past year </a:t>
                      </a:r>
                      <a:endParaRPr lang="en-US" sz="1800" b="0" i="0" u="none" strike="noStrike" dirty="0">
                        <a:solidFill>
                          <a:srgbClr val="000000"/>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bg2">
                        <a:lumMod val="40000"/>
                        <a:lumOff val="60000"/>
                      </a:schemeClr>
                    </a:solidFill>
                  </a:tcPr>
                </a:tc>
                <a:tc>
                  <a:txBody>
                    <a:bodyPr/>
                    <a:lstStyle/>
                    <a:p>
                      <a:pPr algn="ctr" fontAlgn="b"/>
                      <a:r>
                        <a:rPr lang="en-US" sz="1800" u="none" strike="noStrike" dirty="0">
                          <a:effectLst/>
                        </a:rPr>
                        <a:t>Received professional help on mental health, drug or alcohol problems in the past year </a:t>
                      </a:r>
                      <a:endParaRPr lang="en-US" sz="1800" b="0" i="0" u="none" strike="noStrike" dirty="0">
                        <a:solidFill>
                          <a:srgbClr val="000000"/>
                        </a:solidFill>
                        <a:effectLst/>
                        <a:latin typeface="Times New Roman"/>
                      </a:endParaRPr>
                    </a:p>
                  </a:txBody>
                  <a:tcPr marL="7620" marR="7620" marT="7620" marB="0" anchor="ctr">
                    <a:lnB w="12700" cap="flat" cmpd="sng" algn="ctr">
                      <a:solidFill>
                        <a:schemeClr val="bg1"/>
                      </a:solidFill>
                      <a:prstDash val="solid"/>
                      <a:round/>
                      <a:headEnd type="none" w="med" len="med"/>
                      <a:tailEnd type="none" w="med" len="med"/>
                    </a:lnB>
                    <a:solidFill>
                      <a:schemeClr val="bg2">
                        <a:lumMod val="40000"/>
                        <a:lumOff val="60000"/>
                      </a:schemeClr>
                    </a:solidFill>
                  </a:tcPr>
                </a:tc>
              </a:tr>
              <a:tr h="407147">
                <a:tc>
                  <a:txBody>
                    <a:bodyPr/>
                    <a:lstStyle/>
                    <a:p>
                      <a:pPr algn="l" fontAlgn="b"/>
                      <a:r>
                        <a:rPr lang="en-US" sz="1800" u="none" strike="noStrike" dirty="0">
                          <a:effectLst/>
                        </a:rPr>
                        <a:t>18-20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2">
                        <a:lumMod val="40000"/>
                        <a:lumOff val="60000"/>
                      </a:schemeClr>
                    </a:solidFill>
                  </a:tcPr>
                </a:tc>
                <a:tc>
                  <a:txBody>
                    <a:bodyPr/>
                    <a:lstStyle/>
                    <a:p>
                      <a:pPr algn="ctr" fontAlgn="b"/>
                      <a:r>
                        <a:rPr lang="en-US" sz="1800" b="1" u="none" strike="noStrike" dirty="0" smtClean="0">
                          <a:effectLst/>
                        </a:rPr>
                        <a:t>11.0%</a:t>
                      </a:r>
                      <a:endParaRPr lang="en-US" sz="1800" b="1"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n-US" sz="1800" u="none" strike="noStrike" dirty="0" smtClean="0">
                          <a:effectLst/>
                        </a:rPr>
                        <a:t>21.2%</a:t>
                      </a:r>
                      <a:endParaRPr lang="en-US" sz="1800" b="0" i="0" u="none" strike="noStrike" dirty="0">
                        <a:solidFill>
                          <a:srgbClr val="000000"/>
                        </a:solidFill>
                        <a:effectLst/>
                        <a:latin typeface="Times New Roman"/>
                      </a:endParaRPr>
                    </a:p>
                  </a:txBody>
                  <a:tcPr marL="7620" marR="7620" marT="7620" marB="0" anchor="b">
                    <a:lnT w="12700" cap="flat" cmpd="sng" algn="ctr">
                      <a:solidFill>
                        <a:schemeClr val="bg1"/>
                      </a:solidFill>
                      <a:prstDash val="solid"/>
                      <a:round/>
                      <a:headEnd type="none" w="med" len="med"/>
                      <a:tailEnd type="none" w="med" len="med"/>
                    </a:lnT>
                  </a:tcPr>
                </a:tc>
                <a:tc>
                  <a:txBody>
                    <a:bodyPr/>
                    <a:lstStyle/>
                    <a:p>
                      <a:pPr algn="ctr" fontAlgn="b"/>
                      <a:r>
                        <a:rPr lang="en-US" sz="1800" b="1" u="none" strike="noStrike" dirty="0" smtClean="0">
                          <a:effectLst/>
                        </a:rPr>
                        <a:t>10.7%</a:t>
                      </a:r>
                      <a:endParaRPr lang="en-US" sz="1800" b="1" i="0" u="none" strike="noStrike" dirty="0">
                        <a:solidFill>
                          <a:srgbClr val="000000"/>
                        </a:solidFill>
                        <a:effectLst/>
                        <a:latin typeface="Times New Roman"/>
                      </a:endParaRPr>
                    </a:p>
                  </a:txBody>
                  <a:tcPr marL="7620" marR="7620" marT="7620" marB="0" anchor="b">
                    <a:lnT w="12700" cap="flat" cmpd="sng" algn="ctr">
                      <a:solidFill>
                        <a:schemeClr val="bg1"/>
                      </a:solidFill>
                      <a:prstDash val="solid"/>
                      <a:round/>
                      <a:headEnd type="none" w="med" len="med"/>
                      <a:tailEnd type="none" w="med" len="med"/>
                    </a:lnT>
                  </a:tcPr>
                </a:tc>
                <a:tc>
                  <a:txBody>
                    <a:bodyPr/>
                    <a:lstStyle/>
                    <a:p>
                      <a:pPr algn="ctr" fontAlgn="b"/>
                      <a:r>
                        <a:rPr lang="en-US" sz="1800" u="none" strike="noStrike" dirty="0" smtClean="0">
                          <a:effectLst/>
                        </a:rPr>
                        <a:t>12.3%</a:t>
                      </a:r>
                      <a:endParaRPr lang="en-US" sz="1800" b="0" i="0" u="none" strike="noStrike" dirty="0">
                        <a:solidFill>
                          <a:srgbClr val="000000"/>
                        </a:solidFill>
                        <a:effectLst/>
                        <a:latin typeface="Times New Roman"/>
                      </a:endParaRPr>
                    </a:p>
                  </a:txBody>
                  <a:tcPr marL="7620" marR="7620" marT="7620" marB="0" anchor="b">
                    <a:lnT w="12700" cap="flat" cmpd="sng" algn="ctr">
                      <a:solidFill>
                        <a:schemeClr val="bg1"/>
                      </a:solidFill>
                      <a:prstDash val="solid"/>
                      <a:round/>
                      <a:headEnd type="none" w="med" len="med"/>
                      <a:tailEnd type="none" w="med" len="med"/>
                    </a:lnT>
                  </a:tcPr>
                </a:tc>
              </a:tr>
              <a:tr h="407147">
                <a:tc>
                  <a:txBody>
                    <a:bodyPr/>
                    <a:lstStyle/>
                    <a:p>
                      <a:pPr algn="l" fontAlgn="b"/>
                      <a:r>
                        <a:rPr lang="en-US" sz="1800" u="none" strike="noStrike" dirty="0">
                          <a:effectLst/>
                        </a:rPr>
                        <a:t>21-25</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9.1%</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b="1" u="none" strike="noStrike" dirty="0" smtClean="0">
                          <a:effectLst/>
                        </a:rPr>
                        <a:t>23.3%</a:t>
                      </a:r>
                      <a:endParaRPr lang="en-US" sz="1800" b="1"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6.9%</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12.7%</a:t>
                      </a:r>
                      <a:endParaRPr lang="en-US" sz="1800" b="0" i="0" u="none" strike="noStrike" dirty="0">
                        <a:solidFill>
                          <a:srgbClr val="000000"/>
                        </a:solidFill>
                        <a:effectLst/>
                        <a:latin typeface="Times New Roman"/>
                      </a:endParaRPr>
                    </a:p>
                  </a:txBody>
                  <a:tcPr marL="7620" marR="7620" marT="7620" marB="0" anchor="b"/>
                </a:tc>
              </a:tr>
              <a:tr h="407147">
                <a:tc>
                  <a:txBody>
                    <a:bodyPr/>
                    <a:lstStyle/>
                    <a:p>
                      <a:pPr algn="l" fontAlgn="b"/>
                      <a:r>
                        <a:rPr lang="en-US" sz="1800" u="none" strike="noStrike" dirty="0">
                          <a:effectLst/>
                        </a:rPr>
                        <a:t>26-30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6.8%</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smtClean="0">
                          <a:effectLst/>
                        </a:rPr>
                        <a:t>18.1%</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6.3%</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13.1%</a:t>
                      </a:r>
                      <a:endParaRPr lang="en-US" sz="1800" b="0" i="0" u="none" strike="noStrike" dirty="0">
                        <a:solidFill>
                          <a:srgbClr val="000000"/>
                        </a:solidFill>
                        <a:effectLst/>
                        <a:latin typeface="Times New Roman"/>
                      </a:endParaRPr>
                    </a:p>
                  </a:txBody>
                  <a:tcPr marL="7620" marR="7620" marT="7620" marB="0" anchor="b"/>
                </a:tc>
              </a:tr>
              <a:tr h="407147">
                <a:tc>
                  <a:txBody>
                    <a:bodyPr/>
                    <a:lstStyle/>
                    <a:p>
                      <a:pPr algn="l" fontAlgn="b"/>
                      <a:r>
                        <a:rPr lang="en-US" sz="1800" u="none" strike="noStrike" dirty="0">
                          <a:effectLst/>
                        </a:rPr>
                        <a:t>31-40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6.1%</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smtClean="0">
                          <a:effectLst/>
                        </a:rPr>
                        <a:t>18.3%</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4.4%</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13.2%</a:t>
                      </a:r>
                      <a:endParaRPr lang="en-US" sz="1800" b="0" i="0" u="none" strike="noStrike" dirty="0">
                        <a:solidFill>
                          <a:srgbClr val="000000"/>
                        </a:solidFill>
                        <a:effectLst/>
                        <a:latin typeface="Times New Roman"/>
                      </a:endParaRPr>
                    </a:p>
                  </a:txBody>
                  <a:tcPr marL="7620" marR="7620" marT="7620" marB="0" anchor="b"/>
                </a:tc>
              </a:tr>
              <a:tr h="407147">
                <a:tc>
                  <a:txBody>
                    <a:bodyPr/>
                    <a:lstStyle/>
                    <a:p>
                      <a:pPr algn="l" fontAlgn="b"/>
                      <a:r>
                        <a:rPr lang="en-US" sz="1800" u="none" strike="noStrike" dirty="0">
                          <a:effectLst/>
                        </a:rPr>
                        <a:t>41-50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4.7%</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smtClean="0">
                          <a:effectLst/>
                        </a:rPr>
                        <a:t>13.0%</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2.7%</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10.1%</a:t>
                      </a:r>
                      <a:endParaRPr lang="en-US" sz="1800" b="0" i="0" u="none" strike="noStrike" dirty="0">
                        <a:solidFill>
                          <a:srgbClr val="000000"/>
                        </a:solidFill>
                        <a:effectLst/>
                        <a:latin typeface="Times New Roman"/>
                      </a:endParaRPr>
                    </a:p>
                  </a:txBody>
                  <a:tcPr marL="7620" marR="7620" marT="7620" marB="0" anchor="b"/>
                </a:tc>
              </a:tr>
              <a:tr h="407147">
                <a:tc>
                  <a:txBody>
                    <a:bodyPr/>
                    <a:lstStyle/>
                    <a:p>
                      <a:pPr algn="l" fontAlgn="b"/>
                      <a:r>
                        <a:rPr lang="en-US" sz="1800" u="none" strike="noStrike" dirty="0">
                          <a:effectLst/>
                        </a:rPr>
                        <a:t>51-60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4.1%</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smtClean="0">
                          <a:effectLst/>
                        </a:rPr>
                        <a:t>17.1%</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3.9%</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b="1" u="none" strike="noStrike" dirty="0" smtClean="0">
                          <a:effectLst/>
                        </a:rPr>
                        <a:t>13.5%</a:t>
                      </a:r>
                      <a:endParaRPr lang="en-US" sz="1800" b="1" i="0" u="none" strike="noStrike" dirty="0">
                        <a:solidFill>
                          <a:srgbClr val="000000"/>
                        </a:solidFill>
                        <a:effectLst/>
                        <a:latin typeface="Times New Roman"/>
                      </a:endParaRPr>
                    </a:p>
                  </a:txBody>
                  <a:tcPr marL="7620" marR="7620" marT="7620" marB="0" anchor="b"/>
                </a:tc>
              </a:tr>
              <a:tr h="407147">
                <a:tc>
                  <a:txBody>
                    <a:bodyPr/>
                    <a:lstStyle/>
                    <a:p>
                      <a:pPr algn="l" fontAlgn="b"/>
                      <a:r>
                        <a:rPr lang="en-US" sz="1800" u="none" strike="noStrike" dirty="0">
                          <a:effectLst/>
                        </a:rPr>
                        <a:t>61-70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3.0%</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smtClean="0">
                          <a:effectLst/>
                        </a:rPr>
                        <a:t>11.9%</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2.7%</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9.4%</a:t>
                      </a:r>
                      <a:endParaRPr lang="en-US" sz="1800" b="0" i="0" u="none" strike="noStrike" dirty="0">
                        <a:solidFill>
                          <a:srgbClr val="000000"/>
                        </a:solidFill>
                        <a:effectLst/>
                        <a:latin typeface="Times New Roman"/>
                      </a:endParaRPr>
                    </a:p>
                  </a:txBody>
                  <a:tcPr marL="7620" marR="7620" marT="7620" marB="0" anchor="b"/>
                </a:tc>
              </a:tr>
              <a:tr h="407147">
                <a:tc>
                  <a:txBody>
                    <a:bodyPr/>
                    <a:lstStyle/>
                    <a:p>
                      <a:pPr algn="l" fontAlgn="b"/>
                      <a:r>
                        <a:rPr lang="en-US" sz="1800" u="none" strike="noStrike" dirty="0">
                          <a:effectLst/>
                        </a:rPr>
                        <a:t>70+</a:t>
                      </a:r>
                      <a:endParaRPr lang="en-US" sz="1800" b="0" i="0" u="none" strike="noStrike" dirty="0">
                        <a:solidFill>
                          <a:srgbClr val="000000"/>
                        </a:solidFill>
                        <a:effectLst/>
                        <a:latin typeface="Times New Roman"/>
                      </a:endParaRPr>
                    </a:p>
                  </a:txBody>
                  <a:tcPr marL="7620" marR="7620" marT="7620" marB="0" anchor="b">
                    <a:lnR w="12700" cap="flat" cmpd="sng" algn="ctr">
                      <a:solidFill>
                        <a:schemeClr val="bg1"/>
                      </a:solidFill>
                      <a:prstDash val="solid"/>
                      <a:round/>
                      <a:headEnd type="none" w="med" len="med"/>
                      <a:tailEnd type="none" w="med" len="med"/>
                    </a:lnR>
                    <a:solidFill>
                      <a:schemeClr val="bg2">
                        <a:lumMod val="40000"/>
                        <a:lumOff val="60000"/>
                      </a:schemeClr>
                    </a:solidFill>
                  </a:tcPr>
                </a:tc>
                <a:tc>
                  <a:txBody>
                    <a:bodyPr/>
                    <a:lstStyle/>
                    <a:p>
                      <a:pPr algn="ctr" fontAlgn="b"/>
                      <a:r>
                        <a:rPr lang="en-US" sz="1800" u="none" strike="noStrike" dirty="0" smtClean="0">
                          <a:effectLst/>
                        </a:rPr>
                        <a:t>2.5%</a:t>
                      </a:r>
                      <a:endParaRPr lang="en-US" sz="1800" b="0" i="0" u="none" strike="noStrike" dirty="0">
                        <a:solidFill>
                          <a:srgbClr val="000000"/>
                        </a:solidFill>
                        <a:effectLst/>
                        <a:latin typeface="Times New Roman"/>
                      </a:endParaRPr>
                    </a:p>
                  </a:txBody>
                  <a:tcPr marL="7620" marR="7620" marT="7620" marB="0" anchor="b">
                    <a:lnL w="12700" cap="flat" cmpd="sng" algn="ctr">
                      <a:solidFill>
                        <a:schemeClr val="bg1"/>
                      </a:solidFill>
                      <a:prstDash val="solid"/>
                      <a:round/>
                      <a:headEnd type="none" w="med" len="med"/>
                      <a:tailEnd type="none" w="med" len="med"/>
                    </a:lnL>
                  </a:tcPr>
                </a:tc>
                <a:tc>
                  <a:txBody>
                    <a:bodyPr/>
                    <a:lstStyle/>
                    <a:p>
                      <a:pPr algn="ctr" fontAlgn="b"/>
                      <a:r>
                        <a:rPr lang="en-US" sz="1800" u="none" strike="noStrike" dirty="0" smtClean="0">
                          <a:effectLst/>
                        </a:rPr>
                        <a:t>6.4%</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0.5%</a:t>
                      </a:r>
                      <a:endParaRPr lang="en-US" sz="1800" b="0" i="0" u="none" strike="noStrike" dirty="0">
                        <a:solidFill>
                          <a:srgbClr val="000000"/>
                        </a:solidFill>
                        <a:effectLst/>
                        <a:latin typeface="Times New Roman"/>
                      </a:endParaRPr>
                    </a:p>
                  </a:txBody>
                  <a:tcPr marL="7620" marR="7620" marT="7620" marB="0" anchor="b"/>
                </a:tc>
                <a:tc>
                  <a:txBody>
                    <a:bodyPr/>
                    <a:lstStyle/>
                    <a:p>
                      <a:pPr algn="ctr" fontAlgn="b"/>
                      <a:r>
                        <a:rPr lang="en-US" sz="1800" u="none" strike="noStrike" dirty="0" smtClean="0">
                          <a:effectLst/>
                        </a:rPr>
                        <a:t>4.1%</a:t>
                      </a:r>
                      <a:endParaRPr lang="en-US" sz="1800" b="0" i="0" u="none" strike="noStrike" dirty="0">
                        <a:solidFill>
                          <a:srgbClr val="000000"/>
                        </a:solidFill>
                        <a:effectLst/>
                        <a:latin typeface="Times New Roman"/>
                      </a:endParaRPr>
                    </a:p>
                  </a:txBody>
                  <a:tcPr marL="7620" marR="7620" marT="7620" marB="0" anchor="b"/>
                </a:tc>
              </a:tr>
            </a:tbl>
          </a:graphicData>
        </a:graphic>
      </p:graphicFrame>
    </p:spTree>
    <p:extLst>
      <p:ext uri="{BB962C8B-B14F-4D97-AF65-F5344CB8AC3E}">
        <p14:creationId xmlns:p14="http://schemas.microsoft.com/office/powerpoint/2010/main" val="2803740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9067800" cy="924475"/>
          </a:xfrm>
        </p:spPr>
        <p:txBody>
          <a:bodyPr/>
          <a:lstStyle/>
          <a:p>
            <a:pPr algn="ctr"/>
            <a:r>
              <a:rPr lang="en-US" dirty="0" smtClean="0"/>
              <a:t>Mental Health </a:t>
            </a:r>
            <a:r>
              <a:rPr lang="en-US" dirty="0"/>
              <a:t>Outcomes: Comparing special subgroups with the whole sample</a:t>
            </a:r>
          </a:p>
        </p:txBody>
      </p:sp>
      <p:graphicFrame>
        <p:nvGraphicFramePr>
          <p:cNvPr id="6" name="Chart 5"/>
          <p:cNvGraphicFramePr>
            <a:graphicFrameLocks/>
          </p:cNvGraphicFramePr>
          <p:nvPr>
            <p:extLst>
              <p:ext uri="{D42A27DB-BD31-4B8C-83A1-F6EECF244321}">
                <p14:modId xmlns:p14="http://schemas.microsoft.com/office/powerpoint/2010/main" val="1936654111"/>
              </p:ext>
            </p:extLst>
          </p:nvPr>
        </p:nvGraphicFramePr>
        <p:xfrm>
          <a:off x="76200" y="1600200"/>
          <a:ext cx="8915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1579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24475"/>
          </a:xfrm>
        </p:spPr>
        <p:txBody>
          <a:bodyPr/>
          <a:lstStyle/>
          <a:p>
            <a:pPr algn="ctr"/>
            <a:r>
              <a:rPr lang="en-US" sz="2800" dirty="0" smtClean="0"/>
              <a:t>Where respondents sought mental health services</a:t>
            </a:r>
            <a:endParaRPr lang="en-US" sz="2800" dirty="0"/>
          </a:p>
        </p:txBody>
      </p:sp>
      <p:graphicFrame>
        <p:nvGraphicFramePr>
          <p:cNvPr id="7" name="Chart 6"/>
          <p:cNvGraphicFramePr>
            <a:graphicFrameLocks/>
          </p:cNvGraphicFramePr>
          <p:nvPr>
            <p:extLst>
              <p:ext uri="{D42A27DB-BD31-4B8C-83A1-F6EECF244321}">
                <p14:modId xmlns:p14="http://schemas.microsoft.com/office/powerpoint/2010/main" val="2513903923"/>
              </p:ext>
            </p:extLst>
          </p:nvPr>
        </p:nvGraphicFramePr>
        <p:xfrm>
          <a:off x="0" y="1447800"/>
          <a:ext cx="92964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0987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924475"/>
          </a:xfrm>
        </p:spPr>
        <p:txBody>
          <a:bodyPr/>
          <a:lstStyle/>
          <a:p>
            <a:r>
              <a:rPr lang="en-US" dirty="0" smtClean="0"/>
              <a:t>Types of mental health services received</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57221173"/>
              </p:ext>
            </p:extLst>
          </p:nvPr>
        </p:nvGraphicFramePr>
        <p:xfrm>
          <a:off x="-152400" y="1676400"/>
          <a:ext cx="9296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12785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Outcomes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843037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125113" cy="924475"/>
          </a:xfrm>
        </p:spPr>
        <p:txBody>
          <a:bodyPr/>
          <a:lstStyle/>
          <a:p>
            <a:pPr algn="ctr"/>
            <a:r>
              <a:rPr lang="en-US" dirty="0" smtClean="0"/>
              <a:t>Tobacco Outcomes by Gender</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239779227"/>
              </p:ext>
            </p:extLst>
          </p:nvPr>
        </p:nvGraphicFramePr>
        <p:xfrm>
          <a:off x="0" y="1524000"/>
          <a:ext cx="89916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02610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125113" cy="924475"/>
          </a:xfrm>
        </p:spPr>
        <p:txBody>
          <a:bodyPr/>
          <a:lstStyle/>
          <a:p>
            <a:pPr algn="ctr"/>
            <a:r>
              <a:rPr lang="en-US" dirty="0" smtClean="0"/>
              <a:t>Tobacco Use by Race/Ethnicity </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2259973301"/>
              </p:ext>
            </p:extLst>
          </p:nvPr>
        </p:nvGraphicFramePr>
        <p:xfrm>
          <a:off x="228600" y="1676400"/>
          <a:ext cx="8763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74086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75724"/>
            <a:ext cx="8077200" cy="924475"/>
          </a:xfrm>
        </p:spPr>
        <p:txBody>
          <a:bodyPr/>
          <a:lstStyle/>
          <a:p>
            <a:pPr algn="ctr"/>
            <a:r>
              <a:rPr lang="en-US" dirty="0" smtClean="0"/>
              <a:t>Tobacco Outcomes by Age  Group</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19727192"/>
              </p:ext>
            </p:extLst>
          </p:nvPr>
        </p:nvGraphicFramePr>
        <p:xfrm>
          <a:off x="533401" y="1981204"/>
          <a:ext cx="8153398" cy="4495798"/>
        </p:xfrm>
        <a:graphic>
          <a:graphicData uri="http://schemas.openxmlformats.org/drawingml/2006/table">
            <a:tbl>
              <a:tblPr>
                <a:tableStyleId>{5C22544A-7EE6-4342-B048-85BDC9FD1C3A}</a:tableStyleId>
              </a:tblPr>
              <a:tblGrid>
                <a:gridCol w="1600199"/>
                <a:gridCol w="1905000"/>
                <a:gridCol w="1905000"/>
                <a:gridCol w="2743199"/>
              </a:tblGrid>
              <a:tr h="1489270">
                <a:tc>
                  <a:txBody>
                    <a:bodyPr/>
                    <a:lstStyle/>
                    <a:p>
                      <a:pPr algn="ctr" fontAlgn="b"/>
                      <a:r>
                        <a:rPr lang="en-US" sz="2000" b="0" i="0" u="none" strike="noStrike" dirty="0" smtClean="0">
                          <a:solidFill>
                            <a:srgbClr val="000000"/>
                          </a:solidFill>
                          <a:effectLst/>
                          <a:latin typeface="+mn-lt"/>
                        </a:rPr>
                        <a:t>Age</a:t>
                      </a:r>
                      <a:endParaRPr lang="en-US" sz="2000" b="0" i="0" u="none" strike="noStrike" dirty="0">
                        <a:solidFill>
                          <a:srgbClr val="000000"/>
                        </a:solidFill>
                        <a:effectLst/>
                        <a:latin typeface="+mn-lt"/>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a:effectLst/>
                        </a:rPr>
                        <a:t>Any current cigarette use</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a:effectLst/>
                        </a:rPr>
                        <a:t>Any current chewing tobacco use</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a:effectLst/>
                        </a:rPr>
                        <a:t>Past year purchased tobacco for someone under 18</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r>
              <a:tr h="375816">
                <a:tc>
                  <a:txBody>
                    <a:bodyPr/>
                    <a:lstStyle/>
                    <a:p>
                      <a:pPr algn="ctr" fontAlgn="b"/>
                      <a:r>
                        <a:rPr lang="en-US" sz="2000" u="none" strike="noStrike" dirty="0">
                          <a:effectLst/>
                        </a:rPr>
                        <a:t>18-20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31.4%</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b="1" u="none" strike="noStrike" dirty="0" smtClean="0">
                          <a:effectLst/>
                        </a:rPr>
                        <a:t>11.1%</a:t>
                      </a:r>
                      <a:endParaRPr lang="en-US" sz="2000" b="1" i="0" u="none" strike="noStrike" dirty="0">
                        <a:solidFill>
                          <a:srgbClr val="000000"/>
                        </a:solidFill>
                        <a:effectLst/>
                        <a:latin typeface="Calibri"/>
                      </a:endParaRPr>
                    </a:p>
                  </a:txBody>
                  <a:tcPr marL="7620" marR="7620" marT="7620" marB="0" anchor="ctr"/>
                </a:tc>
                <a:tc>
                  <a:txBody>
                    <a:bodyPr/>
                    <a:lstStyle/>
                    <a:p>
                      <a:pPr algn="ctr" fontAlgn="b"/>
                      <a:r>
                        <a:rPr lang="en-US" sz="2000" b="1" u="none" strike="noStrike" dirty="0" smtClean="0">
                          <a:effectLst/>
                        </a:rPr>
                        <a:t>13.6%</a:t>
                      </a:r>
                      <a:endParaRPr lang="en-US" sz="2000" b="1"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21-25</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31.3%</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8.9%</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6.1%</a:t>
                      </a:r>
                      <a:endParaRPr lang="en-US" sz="2000" b="0"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26-30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b="1" u="none" strike="noStrike" dirty="0" smtClean="0">
                          <a:effectLst/>
                        </a:rPr>
                        <a:t>36.5%</a:t>
                      </a:r>
                      <a:endParaRPr lang="en-US" sz="2000" b="1"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10.6%</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4.1%</a:t>
                      </a:r>
                      <a:endParaRPr lang="en-US" sz="2000" b="0"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31-40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31.0%</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8.0%</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2.6%</a:t>
                      </a:r>
                      <a:endParaRPr lang="en-US" sz="2000" b="0"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41-50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25.2%</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8.6%</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1.5%</a:t>
                      </a:r>
                      <a:endParaRPr lang="en-US" sz="2000" b="0"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51-60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23.8%</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5.4%</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1.3%</a:t>
                      </a:r>
                      <a:endParaRPr lang="en-US" sz="2000" b="0"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61-70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16.8%</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3.8%</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0.5%</a:t>
                      </a:r>
                      <a:endParaRPr lang="en-US" sz="2000" b="0" i="0" u="none" strike="noStrike" dirty="0">
                        <a:solidFill>
                          <a:srgbClr val="000000"/>
                        </a:solidFill>
                        <a:effectLst/>
                        <a:latin typeface="Calibri"/>
                      </a:endParaRPr>
                    </a:p>
                  </a:txBody>
                  <a:tcPr marL="7620" marR="7620" marT="7620" marB="0" anchor="ctr"/>
                </a:tc>
              </a:tr>
              <a:tr h="375816">
                <a:tc>
                  <a:txBody>
                    <a:bodyPr/>
                    <a:lstStyle/>
                    <a:p>
                      <a:pPr algn="ctr" fontAlgn="b"/>
                      <a:r>
                        <a:rPr lang="en-US" sz="2000" u="none" strike="noStrike" dirty="0">
                          <a:effectLst/>
                        </a:rPr>
                        <a:t>70+</a:t>
                      </a:r>
                      <a:endParaRPr lang="en-US" sz="2000" b="0" i="0" u="none" strike="noStrike" dirty="0">
                        <a:solidFill>
                          <a:srgbClr val="000000"/>
                        </a:solidFill>
                        <a:effectLst/>
                        <a:latin typeface="Calibri"/>
                      </a:endParaRPr>
                    </a:p>
                  </a:txBody>
                  <a:tcPr marL="7620" marR="7620" marT="7620" marB="0" anchor="ctr">
                    <a:solidFill>
                      <a:schemeClr val="accent2">
                        <a:lumMod val="60000"/>
                        <a:lumOff val="40000"/>
                      </a:schemeClr>
                    </a:solidFill>
                  </a:tcPr>
                </a:tc>
                <a:tc>
                  <a:txBody>
                    <a:bodyPr/>
                    <a:lstStyle/>
                    <a:p>
                      <a:pPr algn="ctr" fontAlgn="b"/>
                      <a:r>
                        <a:rPr lang="en-US" sz="2000" u="none" strike="noStrike" dirty="0" smtClean="0">
                          <a:effectLst/>
                        </a:rPr>
                        <a:t>9.4%</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2.3%</a:t>
                      </a:r>
                      <a:endParaRPr lang="en-US" sz="2000" b="0" i="0" u="none" strike="noStrike" dirty="0">
                        <a:solidFill>
                          <a:srgbClr val="000000"/>
                        </a:solidFill>
                        <a:effectLst/>
                        <a:latin typeface="Calibri"/>
                      </a:endParaRPr>
                    </a:p>
                  </a:txBody>
                  <a:tcPr marL="7620" marR="7620" marT="7620" marB="0" anchor="ctr"/>
                </a:tc>
                <a:tc>
                  <a:txBody>
                    <a:bodyPr/>
                    <a:lstStyle/>
                    <a:p>
                      <a:pPr algn="ctr" fontAlgn="b"/>
                      <a:r>
                        <a:rPr lang="en-US" sz="2000" u="none" strike="noStrike" dirty="0" smtClean="0">
                          <a:effectLst/>
                        </a:rPr>
                        <a:t>0.5%</a:t>
                      </a:r>
                      <a:endParaRPr lang="en-US" sz="2000" b="0" i="0" u="none" strike="noStrike" dirty="0">
                        <a:solidFill>
                          <a:srgbClr val="000000"/>
                        </a:solidFill>
                        <a:effectLst/>
                        <a:latin typeface="Calibri"/>
                      </a:endParaRPr>
                    </a:p>
                  </a:txBody>
                  <a:tcPr marL="7620" marR="7620" marT="7620" marB="0" anchor="ctr"/>
                </a:tc>
              </a:tr>
            </a:tbl>
          </a:graphicData>
        </a:graphic>
      </p:graphicFrame>
    </p:spTree>
    <p:extLst>
      <p:ext uri="{BB962C8B-B14F-4D97-AF65-F5344CB8AC3E}">
        <p14:creationId xmlns:p14="http://schemas.microsoft.com/office/powerpoint/2010/main" val="980285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86800" cy="924475"/>
          </a:xfrm>
        </p:spPr>
        <p:txBody>
          <a:bodyPr/>
          <a:lstStyle/>
          <a:p>
            <a:r>
              <a:rPr lang="en-US" dirty="0" smtClean="0"/>
              <a:t>Tobacco Outcomes: Subgroup Estimates</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4172300030"/>
              </p:ext>
            </p:extLst>
          </p:nvPr>
        </p:nvGraphicFramePr>
        <p:xfrm>
          <a:off x="0" y="1676400"/>
          <a:ext cx="9144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670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75724"/>
            <a:ext cx="8153400" cy="924475"/>
          </a:xfrm>
        </p:spPr>
        <p:txBody>
          <a:bodyPr/>
          <a:lstStyle/>
          <a:p>
            <a:pPr algn="ctr"/>
            <a:r>
              <a:rPr lang="en-US" dirty="0"/>
              <a:t>Frequency of </a:t>
            </a:r>
            <a:r>
              <a:rPr lang="en-US" dirty="0" smtClean="0"/>
              <a:t>Survey </a:t>
            </a:r>
            <a:r>
              <a:rPr lang="en-US" dirty="0"/>
              <a:t>Respondents by </a:t>
            </a:r>
            <a:r>
              <a:rPr lang="en-US" dirty="0" smtClean="0"/>
              <a:t>Survey Type 2014</a:t>
            </a:r>
            <a:endParaRPr lang="en-US" dirty="0"/>
          </a:p>
        </p:txBody>
      </p:sp>
      <p:graphicFrame>
        <p:nvGraphicFramePr>
          <p:cNvPr id="3" name="Content Placeholder 3"/>
          <p:cNvGraphicFramePr>
            <a:graphicFrameLocks/>
          </p:cNvGraphicFramePr>
          <p:nvPr>
            <p:extLst>
              <p:ext uri="{D42A27DB-BD31-4B8C-83A1-F6EECF244321}">
                <p14:modId xmlns:p14="http://schemas.microsoft.com/office/powerpoint/2010/main" val="3682247592"/>
              </p:ext>
            </p:extLst>
          </p:nvPr>
        </p:nvGraphicFramePr>
        <p:xfrm>
          <a:off x="914400" y="2286000"/>
          <a:ext cx="7239000" cy="3439674"/>
        </p:xfrm>
        <a:graphic>
          <a:graphicData uri="http://schemas.openxmlformats.org/drawingml/2006/table">
            <a:tbl>
              <a:tblPr>
                <a:tableStyleId>{5C22544A-7EE6-4342-B048-85BDC9FD1C3A}</a:tableStyleId>
              </a:tblPr>
              <a:tblGrid>
                <a:gridCol w="3518959"/>
                <a:gridCol w="943437"/>
                <a:gridCol w="892479"/>
                <a:gridCol w="1884125"/>
              </a:tblGrid>
              <a:tr h="1143000">
                <a:tc>
                  <a:txBody>
                    <a:bodyPr/>
                    <a:lstStyle/>
                    <a:p>
                      <a:pPr algn="ctr" fontAlgn="b"/>
                      <a:r>
                        <a:rPr lang="en-US" sz="1800" b="1" u="sng" strike="noStrike" dirty="0">
                          <a:effectLst/>
                        </a:rPr>
                        <a:t>Survey Type</a:t>
                      </a:r>
                      <a:endParaRPr lang="en-US" sz="1800" b="1" i="0" u="sng"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b"/>
                      <a:r>
                        <a:rPr lang="en-US" sz="1800" b="1" u="sng" strike="noStrike" dirty="0" smtClean="0">
                          <a:effectLst/>
                        </a:rPr>
                        <a:t>N</a:t>
                      </a:r>
                      <a:endParaRPr lang="en-US" sz="1800" b="1" i="0" u="sng"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b"/>
                      <a:r>
                        <a:rPr lang="en-US" sz="1800" b="1" i="0" u="sng" strike="noStrike" dirty="0" smtClean="0">
                          <a:solidFill>
                            <a:schemeClr val="dk1"/>
                          </a:solidFill>
                          <a:effectLst/>
                          <a:latin typeface="+mn-lt"/>
                        </a:rPr>
                        <a:t>%</a:t>
                      </a:r>
                      <a:endParaRPr lang="en-US" sz="1800" b="1" i="0" u="sng"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b"/>
                      <a:r>
                        <a:rPr lang="en-US" sz="1800" b="1" i="0" u="sng" strike="noStrike" dirty="0" smtClean="0">
                          <a:solidFill>
                            <a:srgbClr val="000000"/>
                          </a:solidFill>
                          <a:effectLst/>
                          <a:latin typeface="+mn-lt"/>
                        </a:rPr>
                        <a:t>NM Counties</a:t>
                      </a:r>
                      <a:r>
                        <a:rPr lang="en-US" sz="1800" b="1" i="0" u="sng" strike="noStrike" baseline="0" dirty="0" smtClean="0">
                          <a:solidFill>
                            <a:srgbClr val="000000"/>
                          </a:solidFill>
                          <a:effectLst/>
                          <a:latin typeface="+mn-lt"/>
                        </a:rPr>
                        <a:t> Represented</a:t>
                      </a:r>
                      <a:endParaRPr lang="en-US" sz="1800" b="1" i="0" u="sng" strike="noStrike" dirty="0">
                        <a:solidFill>
                          <a:srgbClr val="000000"/>
                        </a:solidFill>
                        <a:effectLst/>
                        <a:latin typeface="+mn-lt"/>
                      </a:endParaRPr>
                    </a:p>
                  </a:txBody>
                  <a:tcPr marL="7620" marR="7620" marT="7620" marB="0" anchor="ctr">
                    <a:solidFill>
                      <a:schemeClr val="accent2">
                        <a:lumMod val="60000"/>
                        <a:lumOff val="40000"/>
                      </a:schemeClr>
                    </a:solidFill>
                  </a:tcPr>
                </a:tc>
              </a:tr>
              <a:tr h="463094">
                <a:tc>
                  <a:txBody>
                    <a:bodyPr/>
                    <a:lstStyle/>
                    <a:p>
                      <a:pPr algn="l" fontAlgn="ctr"/>
                      <a:r>
                        <a:rPr lang="en-US" sz="1800" u="none" strike="noStrike" dirty="0" smtClean="0">
                          <a:effectLst/>
                        </a:rPr>
                        <a:t>MVD Mail Out Invitation</a:t>
                      </a:r>
                      <a:endParaRPr lang="en-US" sz="1800" b="1" i="0" u="none"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ctr"/>
                      <a:r>
                        <a:rPr lang="en-US" sz="1800" u="none" strike="noStrike" dirty="0">
                          <a:effectLst/>
                        </a:rPr>
                        <a:t>354</a:t>
                      </a:r>
                      <a:endParaRPr lang="en-US" sz="1800" b="0" i="0" u="none" strike="noStrike" dirty="0">
                        <a:solidFill>
                          <a:srgbClr val="000000"/>
                        </a:solidFill>
                        <a:effectLst/>
                        <a:latin typeface="Times New Roman"/>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5.2</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32</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r>
              <a:tr h="420354">
                <a:tc>
                  <a:txBody>
                    <a:bodyPr/>
                    <a:lstStyle/>
                    <a:p>
                      <a:pPr algn="l" fontAlgn="ctr"/>
                      <a:r>
                        <a:rPr lang="en-US" sz="1800" u="none" strike="noStrike" dirty="0" smtClean="0">
                          <a:effectLst/>
                        </a:rPr>
                        <a:t>MVD Website</a:t>
                      </a:r>
                      <a:endParaRPr lang="en-US" sz="1800" b="1" i="0" u="none"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ctr"/>
                      <a:r>
                        <a:rPr lang="en-US" sz="1800" u="none" strike="noStrike" dirty="0">
                          <a:effectLst/>
                        </a:rPr>
                        <a:t>166</a:t>
                      </a:r>
                      <a:endParaRPr lang="en-US" sz="1800" b="0" i="0" u="none" strike="noStrike" dirty="0">
                        <a:solidFill>
                          <a:srgbClr val="000000"/>
                        </a:solidFill>
                        <a:effectLst/>
                        <a:latin typeface="Times New Roman"/>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2.4</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12</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r>
              <a:tr h="420354">
                <a:tc>
                  <a:txBody>
                    <a:bodyPr/>
                    <a:lstStyle/>
                    <a:p>
                      <a:pPr algn="l" fontAlgn="ctr"/>
                      <a:r>
                        <a:rPr lang="en-US" sz="1800" u="none" strike="noStrike" dirty="0" smtClean="0">
                          <a:effectLst/>
                        </a:rPr>
                        <a:t>PAPER-  Convenience</a:t>
                      </a:r>
                      <a:endParaRPr lang="en-US" sz="1800" b="1" i="0" u="none"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ctr"/>
                      <a:r>
                        <a:rPr lang="en-US" sz="1800" u="none" strike="noStrike" dirty="0" smtClean="0">
                          <a:effectLst/>
                        </a:rPr>
                        <a:t>5921</a:t>
                      </a:r>
                      <a:endParaRPr lang="en-US" sz="1800" b="0" i="0" u="none" strike="noStrike" dirty="0">
                        <a:solidFill>
                          <a:srgbClr val="000000"/>
                        </a:solidFill>
                        <a:effectLst/>
                        <a:latin typeface="Times New Roman"/>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87.2</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22</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r>
              <a:tr h="579926">
                <a:tc>
                  <a:txBody>
                    <a:bodyPr/>
                    <a:lstStyle/>
                    <a:p>
                      <a:pPr algn="l" fontAlgn="ctr"/>
                      <a:r>
                        <a:rPr lang="en-US" sz="1800" u="none" strike="noStrike" dirty="0" smtClean="0">
                          <a:effectLst/>
                        </a:rPr>
                        <a:t>FACEBOOK (18-25 yr.</a:t>
                      </a:r>
                      <a:r>
                        <a:rPr lang="en-US" sz="1800" u="none" strike="noStrike" baseline="0" dirty="0" smtClean="0">
                          <a:effectLst/>
                        </a:rPr>
                        <a:t> olds)</a:t>
                      </a:r>
                      <a:endParaRPr lang="en-US" sz="1800" b="1" i="0" u="none"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ctr"/>
                      <a:r>
                        <a:rPr lang="en-US" sz="1800" u="none" strike="noStrike" dirty="0">
                          <a:effectLst/>
                        </a:rPr>
                        <a:t>352</a:t>
                      </a:r>
                      <a:endParaRPr lang="en-US" sz="1800" b="0" i="0" u="none" strike="noStrike" dirty="0">
                        <a:solidFill>
                          <a:srgbClr val="000000"/>
                        </a:solidFill>
                        <a:effectLst/>
                        <a:latin typeface="Times New Roman"/>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5.2</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24</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r>
              <a:tr h="412946">
                <a:tc>
                  <a:txBody>
                    <a:bodyPr/>
                    <a:lstStyle/>
                    <a:p>
                      <a:pPr algn="l" fontAlgn="ctr"/>
                      <a:r>
                        <a:rPr lang="en-US" sz="1800" u="none" strike="noStrike" dirty="0" smtClean="0">
                          <a:effectLst/>
                        </a:rPr>
                        <a:t>Total</a:t>
                      </a:r>
                      <a:endParaRPr lang="en-US" sz="1800" b="1" i="0" u="none" strike="noStrike" dirty="0">
                        <a:solidFill>
                          <a:srgbClr val="000000"/>
                        </a:solidFill>
                        <a:effectLst/>
                        <a:latin typeface="Times New Roman"/>
                      </a:endParaRPr>
                    </a:p>
                  </a:txBody>
                  <a:tcPr marL="7620" marR="7620" marT="7620" marB="0" anchor="ctr">
                    <a:solidFill>
                      <a:schemeClr val="accent2">
                        <a:lumMod val="60000"/>
                        <a:lumOff val="40000"/>
                      </a:schemeClr>
                    </a:solidFill>
                  </a:tcPr>
                </a:tc>
                <a:tc>
                  <a:txBody>
                    <a:bodyPr/>
                    <a:lstStyle/>
                    <a:p>
                      <a:pPr algn="ctr" fontAlgn="ctr"/>
                      <a:r>
                        <a:rPr lang="en-US" sz="1800" b="0" i="0" u="none" strike="noStrike" dirty="0" smtClean="0">
                          <a:solidFill>
                            <a:srgbClr val="000000"/>
                          </a:solidFill>
                          <a:effectLst/>
                          <a:latin typeface="+mn-lt"/>
                        </a:rPr>
                        <a:t>6793</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c>
                  <a:txBody>
                    <a:bodyPr/>
                    <a:lstStyle/>
                    <a:p>
                      <a:pPr algn="ctr" fontAlgn="ctr"/>
                      <a:r>
                        <a:rPr lang="en-US" sz="1800" u="none" strike="noStrike" dirty="0">
                          <a:effectLst/>
                        </a:rPr>
                        <a:t>100</a:t>
                      </a:r>
                      <a:endParaRPr lang="en-US" sz="1800" b="0" i="0" u="none" strike="noStrike" dirty="0">
                        <a:solidFill>
                          <a:srgbClr val="000000"/>
                        </a:solidFill>
                        <a:effectLst/>
                        <a:latin typeface="Times New Roman"/>
                      </a:endParaRPr>
                    </a:p>
                  </a:txBody>
                  <a:tcPr marL="7620" marR="7620" marT="7620" marB="0" anchor="ctr">
                    <a:solidFill>
                      <a:schemeClr val="accent2">
                        <a:lumMod val="20000"/>
                        <a:lumOff val="80000"/>
                      </a:schemeClr>
                    </a:solidFill>
                  </a:tcPr>
                </a:tc>
                <a:tc>
                  <a:txBody>
                    <a:bodyPr/>
                    <a:lstStyle/>
                    <a:p>
                      <a:pPr algn="ctr" fontAlgn="ctr"/>
                      <a:r>
                        <a:rPr lang="en-US" sz="1800" b="0" i="0" u="none" strike="noStrike" dirty="0" smtClean="0">
                          <a:solidFill>
                            <a:srgbClr val="000000"/>
                          </a:solidFill>
                          <a:effectLst/>
                          <a:latin typeface="+mn-lt"/>
                        </a:rPr>
                        <a:t>33</a:t>
                      </a:r>
                      <a:endParaRPr lang="en-US" sz="1800" b="0" i="0" u="none" strike="noStrike" dirty="0">
                        <a:solidFill>
                          <a:srgbClr val="000000"/>
                        </a:solidFill>
                        <a:effectLst/>
                        <a:latin typeface="+mn-lt"/>
                      </a:endParaRPr>
                    </a:p>
                  </a:txBody>
                  <a:tcPr marL="7620" marR="7620" marT="7620" marB="0"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1563404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3791158" cy="2677076"/>
          </a:xfrm>
        </p:spPr>
        <p:txBody>
          <a:bodyPr/>
          <a:lstStyle/>
          <a:p>
            <a:r>
              <a:rPr lang="en-US" dirty="0" smtClean="0"/>
              <a:t>2014 Valid Respondents </a:t>
            </a:r>
            <a:r>
              <a:rPr lang="en-US" dirty="0"/>
              <a:t>by County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5154815"/>
              </p:ext>
            </p:extLst>
          </p:nvPr>
        </p:nvGraphicFramePr>
        <p:xfrm>
          <a:off x="5181600" y="152400"/>
          <a:ext cx="3581400" cy="6446320"/>
        </p:xfrm>
        <a:graphic>
          <a:graphicData uri="http://schemas.openxmlformats.org/drawingml/2006/table">
            <a:tbl>
              <a:tblPr>
                <a:tableStyleId>{5C22544A-7EE6-4342-B048-85BDC9FD1C3A}</a:tableStyleId>
              </a:tblPr>
              <a:tblGrid>
                <a:gridCol w="1755364"/>
                <a:gridCol w="983250"/>
                <a:gridCol w="842786"/>
              </a:tblGrid>
              <a:tr h="107575">
                <a:tc>
                  <a:txBody>
                    <a:bodyPr/>
                    <a:lstStyle/>
                    <a:p>
                      <a:pPr algn="ctr" fontAlgn="ctr"/>
                      <a:r>
                        <a:rPr lang="en-US" sz="1200" b="1" u="none" strike="noStrike" dirty="0">
                          <a:effectLst/>
                        </a:rPr>
                        <a:t>County</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b="1" u="none" strike="noStrike" dirty="0">
                          <a:effectLst/>
                        </a:rPr>
                        <a:t>Frequency</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b="1" u="none" strike="noStrike" dirty="0">
                          <a:effectLst/>
                        </a:rPr>
                        <a:t>Percent</a:t>
                      </a:r>
                      <a:endParaRPr lang="en-US" sz="1200" b="1" i="0" u="none" strike="noStrike" dirty="0">
                        <a:solidFill>
                          <a:srgbClr val="000000"/>
                        </a:solidFill>
                        <a:effectLst/>
                        <a:latin typeface="Times New Roman"/>
                      </a:endParaRPr>
                    </a:p>
                  </a:txBody>
                  <a:tcPr marL="4280" marR="4280" marT="4280" marB="0" anchor="ctr"/>
                </a:tc>
              </a:tr>
              <a:tr h="228600">
                <a:tc>
                  <a:txBody>
                    <a:bodyPr/>
                    <a:lstStyle/>
                    <a:p>
                      <a:pPr algn="l" fontAlgn="ctr"/>
                      <a:r>
                        <a:rPr lang="en-US" sz="1200" u="none" strike="noStrike" dirty="0">
                          <a:effectLst/>
                        </a:rPr>
                        <a:t>BERNALILLO</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432</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6.4</a:t>
                      </a:r>
                      <a:endParaRPr lang="en-US" sz="1200" b="0" i="0" u="none" strike="noStrike" dirty="0">
                        <a:solidFill>
                          <a:srgbClr val="000000"/>
                        </a:solidFill>
                        <a:effectLst/>
                        <a:latin typeface="Times New Roman"/>
                      </a:endParaRPr>
                    </a:p>
                  </a:txBody>
                  <a:tcPr marL="4280" marR="4280" marT="4280" marB="0" anchor="ctr"/>
                </a:tc>
              </a:tr>
              <a:tr h="228600">
                <a:tc>
                  <a:txBody>
                    <a:bodyPr/>
                    <a:lstStyle/>
                    <a:p>
                      <a:pPr algn="l" fontAlgn="ctr"/>
                      <a:r>
                        <a:rPr lang="en-US" sz="1200" u="none" strike="noStrike" dirty="0">
                          <a:effectLst/>
                        </a:rPr>
                        <a:t>CATRON</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307</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4.55</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dirty="0">
                          <a:effectLst/>
                        </a:rPr>
                        <a:t>CHAVES</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130</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1.92</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dirty="0">
                          <a:effectLst/>
                        </a:rPr>
                        <a:t>CIBOLA</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237</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3.51</a:t>
                      </a:r>
                      <a:endParaRPr lang="en-US" sz="1200" b="0" i="0" u="none" strike="noStrike">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COLFAX</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255</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3.78</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CURRY</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17</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0.25</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dirty="0">
                          <a:effectLst/>
                        </a:rPr>
                        <a:t>DE BACA</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11</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0.16</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dirty="0">
                          <a:effectLst/>
                        </a:rPr>
                        <a:t>DONA ANA</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381</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5.64</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EDDY</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147</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2.18</a:t>
                      </a:r>
                      <a:endParaRPr lang="en-US" sz="1200" b="0" i="0" u="none" strike="noStrike">
                        <a:solidFill>
                          <a:srgbClr val="000000"/>
                        </a:solidFill>
                        <a:effectLst/>
                        <a:latin typeface="Times New Roman"/>
                      </a:endParaRPr>
                    </a:p>
                  </a:txBody>
                  <a:tcPr marL="4280" marR="4280" marT="4280" marB="0" anchor="ctr"/>
                </a:tc>
              </a:tr>
              <a:tr h="167170">
                <a:tc>
                  <a:txBody>
                    <a:bodyPr/>
                    <a:lstStyle/>
                    <a:p>
                      <a:pPr algn="l" fontAlgn="ctr"/>
                      <a:r>
                        <a:rPr lang="en-US" sz="1200" u="none" strike="noStrike" dirty="0">
                          <a:effectLst/>
                        </a:rPr>
                        <a:t>GRANT</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340</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5.03</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GUADALUPE</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15</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0.22</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dirty="0">
                          <a:effectLst/>
                        </a:rPr>
                        <a:t>HARDING</a:t>
                      </a:r>
                      <a:endParaRPr lang="en-US" sz="1200" b="1"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6</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0.09</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HIDALGO</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269</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3.98</a:t>
                      </a:r>
                      <a:endParaRPr lang="en-US" sz="1200" b="0" i="0" u="none" strike="noStrike">
                        <a:solidFill>
                          <a:srgbClr val="000000"/>
                        </a:solidFill>
                        <a:effectLst/>
                        <a:latin typeface="Times New Roman"/>
                      </a:endParaRPr>
                    </a:p>
                  </a:txBody>
                  <a:tcPr marL="4280" marR="4280" marT="4280" marB="0" anchor="ctr"/>
                </a:tc>
              </a:tr>
              <a:tr h="151041">
                <a:tc>
                  <a:txBody>
                    <a:bodyPr/>
                    <a:lstStyle/>
                    <a:p>
                      <a:pPr algn="l" fontAlgn="ctr"/>
                      <a:r>
                        <a:rPr lang="en-US" sz="1200" u="none" strike="noStrike">
                          <a:effectLst/>
                        </a:rPr>
                        <a:t>LEA</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180</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2.67</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LINCOLN</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4</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0.06</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LOS ALAMOS</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9</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0.13</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LUNA</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161</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2.38</a:t>
                      </a:r>
                      <a:endParaRPr lang="en-US" sz="1200" b="0" i="0" u="none" strike="noStrike">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MCKINLEY</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314</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4.65</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MORA</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18</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0.27</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OTERO</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18</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0.27</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QUAY</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36</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0.53</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RIO ARRIBA</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493</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7.3</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ROOSEVELT</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15</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0.22</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SAN JUAN</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424</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6.28</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SAN MIGUEL</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348</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5.15</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SANDOVAL</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415</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6.14</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SANTA FE</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a:effectLst/>
                        </a:rPr>
                        <a:t>480</a:t>
                      </a:r>
                      <a:endParaRPr lang="en-US" sz="1200" b="0"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7.11</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SIERRA</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212</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3.14</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SOCORRO</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271</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4.01</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TAOS</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374</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5.54</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TORRANCE</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150</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2.22</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UNION</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18</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0.27</a:t>
                      </a:r>
                      <a:endParaRPr lang="en-US" sz="1200" b="0" i="0" u="none" strike="noStrike" dirty="0">
                        <a:solidFill>
                          <a:srgbClr val="000000"/>
                        </a:solidFill>
                        <a:effectLst/>
                        <a:latin typeface="Times New Roman"/>
                      </a:endParaRPr>
                    </a:p>
                  </a:txBody>
                  <a:tcPr marL="4280" marR="4280" marT="4280" marB="0" anchor="ctr"/>
                </a:tc>
              </a:tr>
              <a:tr h="167170">
                <a:tc>
                  <a:txBody>
                    <a:bodyPr/>
                    <a:lstStyle/>
                    <a:p>
                      <a:pPr algn="l" fontAlgn="ctr"/>
                      <a:r>
                        <a:rPr lang="en-US" sz="1200" u="none" strike="noStrike">
                          <a:effectLst/>
                        </a:rPr>
                        <a:t>VALENCIA</a:t>
                      </a:r>
                      <a:endParaRPr lang="en-US" sz="1200" b="1" i="0" u="none" strike="noStrike">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267</a:t>
                      </a:r>
                      <a:endParaRPr lang="en-US" sz="1200" b="0" i="0" u="none" strike="noStrike" dirty="0">
                        <a:solidFill>
                          <a:srgbClr val="000000"/>
                        </a:solidFill>
                        <a:effectLst/>
                        <a:latin typeface="Times New Roman"/>
                      </a:endParaRPr>
                    </a:p>
                  </a:txBody>
                  <a:tcPr marL="4280" marR="4280" marT="4280" marB="0" anchor="ctr"/>
                </a:tc>
                <a:tc>
                  <a:txBody>
                    <a:bodyPr/>
                    <a:lstStyle/>
                    <a:p>
                      <a:pPr algn="ctr" fontAlgn="ctr"/>
                      <a:r>
                        <a:rPr lang="en-US" sz="1200" u="none" strike="noStrike" dirty="0">
                          <a:effectLst/>
                        </a:rPr>
                        <a:t>3.95</a:t>
                      </a:r>
                      <a:endParaRPr lang="en-US" sz="1200" b="0" i="0" u="none" strike="noStrike" dirty="0">
                        <a:solidFill>
                          <a:srgbClr val="000000"/>
                        </a:solidFill>
                        <a:effectLst/>
                        <a:latin typeface="Times New Roman"/>
                      </a:endParaRPr>
                    </a:p>
                  </a:txBody>
                  <a:tcPr marL="4280" marR="4280" marT="4280" marB="0" anchor="ctr"/>
                </a:tc>
              </a:tr>
            </a:tbl>
          </a:graphicData>
        </a:graphic>
      </p:graphicFrame>
    </p:spTree>
    <p:extLst>
      <p:ext uri="{BB962C8B-B14F-4D97-AF65-F5344CB8AC3E}">
        <p14:creationId xmlns:p14="http://schemas.microsoft.com/office/powerpoint/2010/main" val="3312978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5772357" cy="1468800"/>
          </a:xfrm>
        </p:spPr>
        <p:txBody>
          <a:bodyPr/>
          <a:lstStyle/>
          <a:p>
            <a:r>
              <a:rPr lang="en-US" dirty="0" smtClean="0"/>
              <a:t>Demographics</a:t>
            </a:r>
            <a:endParaRPr lang="en-US" dirty="0"/>
          </a:p>
        </p:txBody>
      </p:sp>
      <p:sp>
        <p:nvSpPr>
          <p:cNvPr id="3" name="Text Placeholder 2"/>
          <p:cNvSpPr>
            <a:spLocks noGrp="1"/>
          </p:cNvSpPr>
          <p:nvPr>
            <p:ph type="body" idx="1"/>
          </p:nvPr>
        </p:nvSpPr>
        <p:spPr>
          <a:xfrm>
            <a:off x="1009443" y="4777381"/>
            <a:ext cx="5848557" cy="860400"/>
          </a:xfrm>
        </p:spPr>
        <p:txBody>
          <a:bodyPr/>
          <a:lstStyle/>
          <a:p>
            <a:r>
              <a:rPr lang="en-US" dirty="0"/>
              <a:t>Describing the Sample</a:t>
            </a:r>
          </a:p>
        </p:txBody>
      </p:sp>
    </p:spTree>
    <p:extLst>
      <p:ext uri="{BB962C8B-B14F-4D97-AF65-F5344CB8AC3E}">
        <p14:creationId xmlns:p14="http://schemas.microsoft.com/office/powerpoint/2010/main" val="288928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829755" cy="924475"/>
          </a:xfrm>
        </p:spPr>
        <p:txBody>
          <a:bodyPr/>
          <a:lstStyle/>
          <a:p>
            <a:r>
              <a:rPr lang="en-US" dirty="0" smtClean="0"/>
              <a:t>Demographics: Gender</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715698834"/>
              </p:ext>
            </p:extLst>
          </p:nvPr>
        </p:nvGraphicFramePr>
        <p:xfrm>
          <a:off x="228600" y="1371600"/>
          <a:ext cx="86106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7240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762000"/>
            <a:ext cx="7010400" cy="457200"/>
          </a:xfrm>
        </p:spPr>
        <p:txBody>
          <a:bodyPr>
            <a:noAutofit/>
          </a:bodyPr>
          <a:lstStyle/>
          <a:p>
            <a:pPr algn="l"/>
            <a:r>
              <a:rPr lang="en-US" dirty="0" smtClean="0"/>
              <a:t>Demographics:  Age</a:t>
            </a:r>
            <a:br>
              <a:rPr lang="en-US" dirty="0" smtClean="0"/>
            </a:br>
            <a:r>
              <a:rPr lang="en-US" dirty="0"/>
              <a:t/>
            </a:r>
            <a:br>
              <a:rPr lang="en-US" dirty="0"/>
            </a:b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07517200"/>
              </p:ext>
            </p:extLst>
          </p:nvPr>
        </p:nvGraphicFramePr>
        <p:xfrm>
          <a:off x="0" y="1066800"/>
          <a:ext cx="8915400" cy="5562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8618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Autumn</Template>
  <TotalTime>1042</TotalTime>
  <Words>2209</Words>
  <Application>Microsoft Office PowerPoint</Application>
  <PresentationFormat>On-screen Show (4:3)</PresentationFormat>
  <Paragraphs>747</Paragraphs>
  <Slides>49</Slides>
  <Notes>12</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Autumn</vt:lpstr>
      <vt:lpstr>Fiscal Year 2014:  New Mexico Community Survey Data Presentation</vt:lpstr>
      <vt:lpstr>OSAP Funded Prevention in NM</vt:lpstr>
      <vt:lpstr>New Mexico Statewide Prevention Priorities</vt:lpstr>
      <vt:lpstr>What is the New Mexico Community Survey? </vt:lpstr>
      <vt:lpstr>Frequency of Survey Respondents by Survey Type 2014</vt:lpstr>
      <vt:lpstr>2014 Valid Respondents by County </vt:lpstr>
      <vt:lpstr>Demographics</vt:lpstr>
      <vt:lpstr>Demographics: Gender</vt:lpstr>
      <vt:lpstr>Demographics:  Age  </vt:lpstr>
      <vt:lpstr>Demographics: Race and Ethnicity  </vt:lpstr>
      <vt:lpstr>Demographics:  Educational Attainment</vt:lpstr>
      <vt:lpstr>Demographics: Other</vt:lpstr>
      <vt:lpstr>ALCOHOL Outcomes</vt:lpstr>
      <vt:lpstr>Alcohol Consumption:  Whole Sample</vt:lpstr>
      <vt:lpstr>Alcohol Consumption:  Males vs. Females</vt:lpstr>
      <vt:lpstr>Alcohol Consumption:  Race &amp; Ethnicity</vt:lpstr>
      <vt:lpstr>Alcohol Consumption:  Age group</vt:lpstr>
      <vt:lpstr>Additional ALCOHOL Results</vt:lpstr>
      <vt:lpstr>Alcohol Outcomes: Comparing special subgroups with the whole sample</vt:lpstr>
      <vt:lpstr>PowerPoint Presentation</vt:lpstr>
      <vt:lpstr>PowerPoint Presentation</vt:lpstr>
      <vt:lpstr>PowerPoint Presentation</vt:lpstr>
      <vt:lpstr>PowerPoint Presentation</vt:lpstr>
      <vt:lpstr>How underage youth (18-20) who reported drinking indicated they obtained alcohol (N=728)</vt:lpstr>
      <vt:lpstr>Alcohol Intervening Variables</vt:lpstr>
      <vt:lpstr>Prescription Pain Killer Outcomes</vt:lpstr>
      <vt:lpstr>Prescription Pain Killers:  Whole Sample</vt:lpstr>
      <vt:lpstr>Prescription Pain Killers:  Males vs. Females</vt:lpstr>
      <vt:lpstr>Prescription Pain Killers:  Race &amp; Ethnicity</vt:lpstr>
      <vt:lpstr>Additional PRESCRIPTION DRUG Results</vt:lpstr>
      <vt:lpstr>Prescription Pain Killer Use by Gender</vt:lpstr>
      <vt:lpstr>Prescription Pain Killer Use by Gender</vt:lpstr>
      <vt:lpstr>Prescription Pain Killer Outcomes by Race/Ethnicity</vt:lpstr>
      <vt:lpstr>Percent Rx Pain Killer Use by Age Group</vt:lpstr>
      <vt:lpstr>Rx Pain Killer Use:  Subgroup comparisons</vt:lpstr>
      <vt:lpstr>Reasons for Prescription Drug Use</vt:lpstr>
      <vt:lpstr>Sources of Prescription Drug Use </vt:lpstr>
      <vt:lpstr>Mental Health Outcomes</vt:lpstr>
      <vt:lpstr>Percent of sample reporting mental health concerns</vt:lpstr>
      <vt:lpstr>Mental Health Outcomes by Race/Ethnicity</vt:lpstr>
      <vt:lpstr>Mental Health Outcomes by Age</vt:lpstr>
      <vt:lpstr>Mental Health Outcomes: Comparing special subgroups with the whole sample</vt:lpstr>
      <vt:lpstr>Where respondents sought mental health services</vt:lpstr>
      <vt:lpstr>Types of mental health services received</vt:lpstr>
      <vt:lpstr>Tobacco Outcomes</vt:lpstr>
      <vt:lpstr>Tobacco Outcomes by Gender</vt:lpstr>
      <vt:lpstr>Tobacco Use by Race/Ethnicity </vt:lpstr>
      <vt:lpstr>Tobacco Outcomes by Age  Group</vt:lpstr>
      <vt:lpstr>Tobacco Outcomes: Subgroup Estimates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Waller</dc:creator>
  <cp:lastModifiedBy>Martha Waller</cp:lastModifiedBy>
  <cp:revision>55</cp:revision>
  <dcterms:created xsi:type="dcterms:W3CDTF">2014-11-10T14:51:44Z</dcterms:created>
  <dcterms:modified xsi:type="dcterms:W3CDTF">2014-12-18T20:57:04Z</dcterms:modified>
</cp:coreProperties>
</file>